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9144000" cy="6858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8340" y="623061"/>
            <a:ext cx="7767319" cy="1671955"/>
          </a:xfrm>
          <a:prstGeom prst="rect">
            <a:avLst/>
          </a:prstGeom>
        </p:spPr>
        <p:txBody>
          <a:bodyPr wrap="square" lIns="0" tIns="0" rIns="0" bIns="0">
            <a:spAutoFit/>
          </a:bodyPr>
          <a:lstStyle>
            <a:lvl1pPr>
              <a:defRPr sz="5400" b="1" i="0">
                <a:solidFill>
                  <a:srgbClr val="90C225"/>
                </a:solidFill>
                <a:latin typeface="Trebuchet MS"/>
                <a:cs typeface="Trebuchet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rgbClr val="90C225"/>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rgbClr val="90C225"/>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1" i="0">
                <a:solidFill>
                  <a:srgbClr val="90C225"/>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069781"/>
            <a:ext cx="447040" cy="2788285"/>
          </a:xfrm>
          <a:custGeom>
            <a:avLst/>
            <a:gdLst/>
            <a:ahLst/>
            <a:cxnLst/>
            <a:rect l="l" t="t" r="r" b="b"/>
            <a:pathLst>
              <a:path w="447040" h="2788284">
                <a:moveTo>
                  <a:pt x="0" y="0"/>
                </a:moveTo>
                <a:lnTo>
                  <a:pt x="0" y="2788217"/>
                </a:lnTo>
                <a:lnTo>
                  <a:pt x="446591" y="2788217"/>
                </a:lnTo>
                <a:lnTo>
                  <a:pt x="0" y="0"/>
                </a:lnTo>
                <a:close/>
              </a:path>
            </a:pathLst>
          </a:custGeom>
          <a:solidFill>
            <a:srgbClr val="90C225">
              <a:alpha val="85096"/>
            </a:srgbClr>
          </a:solidFill>
        </p:spPr>
        <p:txBody>
          <a:bodyPr wrap="square" lIns="0" tIns="0" rIns="0" bIns="0" rtlCol="0"/>
          <a:lstStyle/>
          <a:p>
            <a:endParaRPr/>
          </a:p>
        </p:txBody>
      </p:sp>
      <p:sp>
        <p:nvSpPr>
          <p:cNvPr id="17" name="bk object 17"/>
          <p:cNvSpPr/>
          <p:nvPr/>
        </p:nvSpPr>
        <p:spPr>
          <a:xfrm>
            <a:off x="5131542" y="4182281"/>
            <a:ext cx="4012565" cy="2675890"/>
          </a:xfrm>
          <a:custGeom>
            <a:avLst/>
            <a:gdLst/>
            <a:ahLst/>
            <a:cxnLst/>
            <a:rect l="l" t="t" r="r" b="b"/>
            <a:pathLst>
              <a:path w="4012565" h="2675890">
                <a:moveTo>
                  <a:pt x="0" y="2675717"/>
                </a:moveTo>
                <a:lnTo>
                  <a:pt x="4012456" y="0"/>
                </a:lnTo>
              </a:path>
            </a:pathLst>
          </a:custGeom>
          <a:ln w="9144">
            <a:solidFill>
              <a:srgbClr val="D9D9D9"/>
            </a:solidFill>
          </a:ln>
        </p:spPr>
        <p:txBody>
          <a:bodyPr wrap="square" lIns="0" tIns="0" rIns="0" bIns="0" rtlCol="0"/>
          <a:lstStyle/>
          <a:p>
            <a:endParaRPr/>
          </a:p>
        </p:txBody>
      </p:sp>
      <p:sp>
        <p:nvSpPr>
          <p:cNvPr id="18" name="bk object 18"/>
          <p:cNvSpPr/>
          <p:nvPr/>
        </p:nvSpPr>
        <p:spPr>
          <a:xfrm>
            <a:off x="7042404" y="0"/>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sp>
        <p:nvSpPr>
          <p:cNvPr id="19" name="bk object 19"/>
          <p:cNvSpPr/>
          <p:nvPr/>
        </p:nvSpPr>
        <p:spPr>
          <a:xfrm>
            <a:off x="6891728" y="0"/>
            <a:ext cx="2252345" cy="6858000"/>
          </a:xfrm>
          <a:custGeom>
            <a:avLst/>
            <a:gdLst/>
            <a:ahLst/>
            <a:cxnLst/>
            <a:rect l="l" t="t" r="r" b="b"/>
            <a:pathLst>
              <a:path w="2252345" h="6858000">
                <a:moveTo>
                  <a:pt x="2023163" y="0"/>
                </a:moveTo>
                <a:lnTo>
                  <a:pt x="0" y="6857998"/>
                </a:lnTo>
                <a:lnTo>
                  <a:pt x="2252271" y="6857998"/>
                </a:lnTo>
                <a:lnTo>
                  <a:pt x="2252271" y="8226"/>
                </a:lnTo>
                <a:lnTo>
                  <a:pt x="2023163" y="0"/>
                </a:lnTo>
                <a:close/>
              </a:path>
            </a:pathLst>
          </a:custGeom>
          <a:solidFill>
            <a:srgbClr val="90C225">
              <a:alpha val="30195"/>
            </a:srgbClr>
          </a:solidFill>
        </p:spPr>
        <p:txBody>
          <a:bodyPr wrap="square" lIns="0" tIns="0" rIns="0" bIns="0" rtlCol="0"/>
          <a:lstStyle/>
          <a:p>
            <a:endParaRPr/>
          </a:p>
        </p:txBody>
      </p:sp>
      <p:sp>
        <p:nvSpPr>
          <p:cNvPr id="20" name="bk object 20"/>
          <p:cNvSpPr/>
          <p:nvPr/>
        </p:nvSpPr>
        <p:spPr>
          <a:xfrm>
            <a:off x="7207072" y="0"/>
            <a:ext cx="1937385" cy="6858000"/>
          </a:xfrm>
          <a:custGeom>
            <a:avLst/>
            <a:gdLst/>
            <a:ahLst/>
            <a:cxnLst/>
            <a:rect l="l" t="t" r="r" b="b"/>
            <a:pathLst>
              <a:path w="1937384" h="6858000">
                <a:moveTo>
                  <a:pt x="1936927" y="0"/>
                </a:moveTo>
                <a:lnTo>
                  <a:pt x="0" y="0"/>
                </a:lnTo>
                <a:lnTo>
                  <a:pt x="1200326" y="6857996"/>
                </a:lnTo>
                <a:lnTo>
                  <a:pt x="1936927" y="6857996"/>
                </a:lnTo>
                <a:lnTo>
                  <a:pt x="1936927" y="0"/>
                </a:lnTo>
                <a:close/>
              </a:path>
            </a:pathLst>
          </a:custGeom>
          <a:solidFill>
            <a:srgbClr val="90C225">
              <a:alpha val="19999"/>
            </a:srgbClr>
          </a:solidFill>
        </p:spPr>
        <p:txBody>
          <a:bodyPr wrap="square" lIns="0" tIns="0" rIns="0" bIns="0" rtlCol="0"/>
          <a:lstStyle/>
          <a:p>
            <a:endParaRPr/>
          </a:p>
        </p:txBody>
      </p:sp>
      <p:sp>
        <p:nvSpPr>
          <p:cNvPr id="21" name="bk object 21"/>
          <p:cNvSpPr/>
          <p:nvPr/>
        </p:nvSpPr>
        <p:spPr>
          <a:xfrm>
            <a:off x="6638545" y="3921068"/>
            <a:ext cx="2505710" cy="2937510"/>
          </a:xfrm>
          <a:custGeom>
            <a:avLst/>
            <a:gdLst/>
            <a:ahLst/>
            <a:cxnLst/>
            <a:rect l="l" t="t" r="r" b="b"/>
            <a:pathLst>
              <a:path w="2505709" h="2937509">
                <a:moveTo>
                  <a:pt x="2505454" y="0"/>
                </a:moveTo>
                <a:lnTo>
                  <a:pt x="0" y="2936930"/>
                </a:lnTo>
                <a:lnTo>
                  <a:pt x="2505454" y="2936930"/>
                </a:lnTo>
                <a:lnTo>
                  <a:pt x="2505454" y="0"/>
                </a:lnTo>
                <a:close/>
              </a:path>
            </a:pathLst>
          </a:custGeom>
          <a:solidFill>
            <a:srgbClr val="539F20">
              <a:alpha val="72155"/>
            </a:srgbClr>
          </a:solidFill>
        </p:spPr>
        <p:txBody>
          <a:bodyPr wrap="square" lIns="0" tIns="0" rIns="0" bIns="0" rtlCol="0"/>
          <a:lstStyle/>
          <a:p>
            <a:endParaRPr/>
          </a:p>
        </p:txBody>
      </p:sp>
      <p:sp>
        <p:nvSpPr>
          <p:cNvPr id="22" name="bk object 22"/>
          <p:cNvSpPr/>
          <p:nvPr/>
        </p:nvSpPr>
        <p:spPr>
          <a:xfrm>
            <a:off x="7012871" y="0"/>
            <a:ext cx="2131695" cy="6858000"/>
          </a:xfrm>
          <a:custGeom>
            <a:avLst/>
            <a:gdLst/>
            <a:ahLst/>
            <a:cxnLst/>
            <a:rect l="l" t="t" r="r" b="b"/>
            <a:pathLst>
              <a:path w="2131695" h="6858000">
                <a:moveTo>
                  <a:pt x="2131127" y="0"/>
                </a:moveTo>
                <a:lnTo>
                  <a:pt x="0" y="0"/>
                </a:lnTo>
                <a:lnTo>
                  <a:pt x="1854139" y="6857996"/>
                </a:lnTo>
                <a:lnTo>
                  <a:pt x="2131127" y="6849802"/>
                </a:lnTo>
                <a:lnTo>
                  <a:pt x="2131127" y="0"/>
                </a:lnTo>
                <a:close/>
              </a:path>
            </a:pathLst>
          </a:custGeom>
          <a:solidFill>
            <a:srgbClr val="3E7818">
              <a:alpha val="70195"/>
            </a:srgbClr>
          </a:solidFill>
        </p:spPr>
        <p:txBody>
          <a:bodyPr wrap="square" lIns="0" tIns="0" rIns="0" bIns="0" rtlCol="0"/>
          <a:lstStyle/>
          <a:p>
            <a:endParaRPr/>
          </a:p>
        </p:txBody>
      </p:sp>
      <p:sp>
        <p:nvSpPr>
          <p:cNvPr id="23" name="bk object 23"/>
          <p:cNvSpPr/>
          <p:nvPr/>
        </p:nvSpPr>
        <p:spPr>
          <a:xfrm>
            <a:off x="8295132" y="0"/>
            <a:ext cx="848994" cy="6858000"/>
          </a:xfrm>
          <a:custGeom>
            <a:avLst/>
            <a:gdLst/>
            <a:ahLst/>
            <a:cxnLst/>
            <a:rect l="l" t="t" r="r" b="b"/>
            <a:pathLst>
              <a:path w="848995" h="6858000">
                <a:moveTo>
                  <a:pt x="848867" y="0"/>
                </a:moveTo>
                <a:lnTo>
                  <a:pt x="676515" y="0"/>
                </a:lnTo>
                <a:lnTo>
                  <a:pt x="0" y="6857996"/>
                </a:lnTo>
                <a:lnTo>
                  <a:pt x="848867" y="6857996"/>
                </a:lnTo>
                <a:lnTo>
                  <a:pt x="848867" y="0"/>
                </a:lnTo>
                <a:close/>
              </a:path>
            </a:pathLst>
          </a:custGeom>
          <a:solidFill>
            <a:srgbClr val="C0E374">
              <a:alpha val="70195"/>
            </a:srgbClr>
          </a:solidFill>
        </p:spPr>
        <p:txBody>
          <a:bodyPr wrap="square" lIns="0" tIns="0" rIns="0" bIns="0" rtlCol="0"/>
          <a:lstStyle/>
          <a:p>
            <a:endParaRPr/>
          </a:p>
        </p:txBody>
      </p:sp>
      <p:sp>
        <p:nvSpPr>
          <p:cNvPr id="24" name="bk object 24"/>
          <p:cNvSpPr/>
          <p:nvPr/>
        </p:nvSpPr>
        <p:spPr>
          <a:xfrm>
            <a:off x="8078449" y="0"/>
            <a:ext cx="1065530" cy="6858000"/>
          </a:xfrm>
          <a:custGeom>
            <a:avLst/>
            <a:gdLst/>
            <a:ahLst/>
            <a:cxnLst/>
            <a:rect l="l" t="t" r="r" b="b"/>
            <a:pathLst>
              <a:path w="1065529" h="6858000">
                <a:moveTo>
                  <a:pt x="1051063" y="0"/>
                </a:moveTo>
                <a:lnTo>
                  <a:pt x="0" y="0"/>
                </a:lnTo>
                <a:lnTo>
                  <a:pt x="937406" y="6857996"/>
                </a:lnTo>
                <a:lnTo>
                  <a:pt x="1065296" y="6857996"/>
                </a:lnTo>
                <a:lnTo>
                  <a:pt x="1065455" y="6654302"/>
                </a:lnTo>
                <a:lnTo>
                  <a:pt x="1065405" y="6145234"/>
                </a:lnTo>
                <a:lnTo>
                  <a:pt x="1065165" y="5890784"/>
                </a:lnTo>
                <a:lnTo>
                  <a:pt x="1064711" y="5585510"/>
                </a:lnTo>
                <a:lnTo>
                  <a:pt x="1063982" y="5229435"/>
                </a:lnTo>
                <a:lnTo>
                  <a:pt x="1062782" y="4771727"/>
                </a:lnTo>
                <a:lnTo>
                  <a:pt x="1060321" y="4009060"/>
                </a:lnTo>
                <a:lnTo>
                  <a:pt x="1054930" y="2483906"/>
                </a:lnTo>
                <a:lnTo>
                  <a:pt x="1053375" y="1975424"/>
                </a:lnTo>
                <a:lnTo>
                  <a:pt x="1052337" y="1568557"/>
                </a:lnTo>
                <a:lnTo>
                  <a:pt x="1051624" y="1212471"/>
                </a:lnTo>
                <a:lnTo>
                  <a:pt x="1051188" y="907185"/>
                </a:lnTo>
                <a:lnTo>
                  <a:pt x="1050963" y="652725"/>
                </a:lnTo>
                <a:lnTo>
                  <a:pt x="1050923" y="194553"/>
                </a:lnTo>
                <a:lnTo>
                  <a:pt x="1051063" y="0"/>
                </a:lnTo>
                <a:close/>
              </a:path>
            </a:pathLst>
          </a:custGeom>
          <a:solidFill>
            <a:srgbClr val="90C225">
              <a:alpha val="65097"/>
            </a:srgbClr>
          </a:solidFill>
        </p:spPr>
        <p:txBody>
          <a:bodyPr wrap="square" lIns="0" tIns="0" rIns="0" bIns="0" rtlCol="0"/>
          <a:lstStyle/>
          <a:p>
            <a:endParaRPr/>
          </a:p>
        </p:txBody>
      </p:sp>
      <p:sp>
        <p:nvSpPr>
          <p:cNvPr id="25" name="bk object 25"/>
          <p:cNvSpPr/>
          <p:nvPr/>
        </p:nvSpPr>
        <p:spPr>
          <a:xfrm>
            <a:off x="8060436" y="4903644"/>
            <a:ext cx="1083945" cy="1954530"/>
          </a:xfrm>
          <a:custGeom>
            <a:avLst/>
            <a:gdLst/>
            <a:ahLst/>
            <a:cxnLst/>
            <a:rect l="l" t="t" r="r" b="b"/>
            <a:pathLst>
              <a:path w="1083945" h="1954529">
                <a:moveTo>
                  <a:pt x="1083562" y="0"/>
                </a:moveTo>
                <a:lnTo>
                  <a:pt x="0" y="1954354"/>
                </a:lnTo>
                <a:lnTo>
                  <a:pt x="1083562" y="1949315"/>
                </a:lnTo>
                <a:lnTo>
                  <a:pt x="1083562" y="0"/>
                </a:lnTo>
                <a:close/>
              </a:path>
            </a:pathLst>
          </a:custGeom>
          <a:solidFill>
            <a:srgbClr val="90C225">
              <a:alpha val="79998"/>
            </a:srgbClr>
          </a:solidFill>
        </p:spPr>
        <p:txBody>
          <a:bodyPr wrap="square" lIns="0" tIns="0" rIns="0" bIns="0" rtlCol="0"/>
          <a:lstStyle/>
          <a:p>
            <a:endParaRPr/>
          </a:p>
        </p:txBody>
      </p:sp>
      <p:sp>
        <p:nvSpPr>
          <p:cNvPr id="26" name="bk object 26"/>
          <p:cNvSpPr/>
          <p:nvPr/>
        </p:nvSpPr>
        <p:spPr>
          <a:xfrm>
            <a:off x="489204" y="1269491"/>
            <a:ext cx="6467856" cy="3957828"/>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069781"/>
            <a:ext cx="447040" cy="2788285"/>
          </a:xfrm>
          <a:custGeom>
            <a:avLst/>
            <a:gdLst/>
            <a:ahLst/>
            <a:cxnLst/>
            <a:rect l="l" t="t" r="r" b="b"/>
            <a:pathLst>
              <a:path w="447040" h="2788284">
                <a:moveTo>
                  <a:pt x="0" y="0"/>
                </a:moveTo>
                <a:lnTo>
                  <a:pt x="0" y="2788217"/>
                </a:lnTo>
                <a:lnTo>
                  <a:pt x="446591" y="2788217"/>
                </a:lnTo>
                <a:lnTo>
                  <a:pt x="0" y="0"/>
                </a:lnTo>
                <a:close/>
              </a:path>
            </a:pathLst>
          </a:custGeom>
          <a:solidFill>
            <a:srgbClr val="90C225">
              <a:alpha val="85096"/>
            </a:srgbClr>
          </a:solidFill>
        </p:spPr>
        <p:txBody>
          <a:bodyPr wrap="square" lIns="0" tIns="0" rIns="0" bIns="0" rtlCol="0"/>
          <a:lstStyle/>
          <a:p>
            <a:endParaRPr/>
          </a:p>
        </p:txBody>
      </p:sp>
      <p:sp>
        <p:nvSpPr>
          <p:cNvPr id="17" name="bk object 17"/>
          <p:cNvSpPr/>
          <p:nvPr/>
        </p:nvSpPr>
        <p:spPr>
          <a:xfrm>
            <a:off x="5131542" y="4182281"/>
            <a:ext cx="4012565" cy="2675890"/>
          </a:xfrm>
          <a:custGeom>
            <a:avLst/>
            <a:gdLst/>
            <a:ahLst/>
            <a:cxnLst/>
            <a:rect l="l" t="t" r="r" b="b"/>
            <a:pathLst>
              <a:path w="4012565" h="2675890">
                <a:moveTo>
                  <a:pt x="0" y="2675717"/>
                </a:moveTo>
                <a:lnTo>
                  <a:pt x="4012456" y="0"/>
                </a:lnTo>
              </a:path>
            </a:pathLst>
          </a:custGeom>
          <a:ln w="9144">
            <a:solidFill>
              <a:srgbClr val="D9D9D9"/>
            </a:solidFill>
          </a:ln>
        </p:spPr>
        <p:txBody>
          <a:bodyPr wrap="square" lIns="0" tIns="0" rIns="0" bIns="0" rtlCol="0"/>
          <a:lstStyle/>
          <a:p>
            <a:endParaRPr/>
          </a:p>
        </p:txBody>
      </p:sp>
      <p:sp>
        <p:nvSpPr>
          <p:cNvPr id="18" name="bk object 18"/>
          <p:cNvSpPr/>
          <p:nvPr/>
        </p:nvSpPr>
        <p:spPr>
          <a:xfrm>
            <a:off x="7042404" y="0"/>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sp>
        <p:nvSpPr>
          <p:cNvPr id="19" name="bk object 19"/>
          <p:cNvSpPr/>
          <p:nvPr/>
        </p:nvSpPr>
        <p:spPr>
          <a:xfrm>
            <a:off x="6891728" y="0"/>
            <a:ext cx="2252345" cy="6858000"/>
          </a:xfrm>
          <a:custGeom>
            <a:avLst/>
            <a:gdLst/>
            <a:ahLst/>
            <a:cxnLst/>
            <a:rect l="l" t="t" r="r" b="b"/>
            <a:pathLst>
              <a:path w="2252345" h="6858000">
                <a:moveTo>
                  <a:pt x="2023163" y="0"/>
                </a:moveTo>
                <a:lnTo>
                  <a:pt x="0" y="6857998"/>
                </a:lnTo>
                <a:lnTo>
                  <a:pt x="2252271" y="6857998"/>
                </a:lnTo>
                <a:lnTo>
                  <a:pt x="2252271" y="8226"/>
                </a:lnTo>
                <a:lnTo>
                  <a:pt x="2023163" y="0"/>
                </a:lnTo>
                <a:close/>
              </a:path>
            </a:pathLst>
          </a:custGeom>
          <a:solidFill>
            <a:srgbClr val="90C225">
              <a:alpha val="30195"/>
            </a:srgbClr>
          </a:solidFill>
        </p:spPr>
        <p:txBody>
          <a:bodyPr wrap="square" lIns="0" tIns="0" rIns="0" bIns="0" rtlCol="0"/>
          <a:lstStyle/>
          <a:p>
            <a:endParaRPr/>
          </a:p>
        </p:txBody>
      </p:sp>
      <p:sp>
        <p:nvSpPr>
          <p:cNvPr id="20" name="bk object 20"/>
          <p:cNvSpPr/>
          <p:nvPr/>
        </p:nvSpPr>
        <p:spPr>
          <a:xfrm>
            <a:off x="7207072" y="0"/>
            <a:ext cx="1937385" cy="6858000"/>
          </a:xfrm>
          <a:custGeom>
            <a:avLst/>
            <a:gdLst/>
            <a:ahLst/>
            <a:cxnLst/>
            <a:rect l="l" t="t" r="r" b="b"/>
            <a:pathLst>
              <a:path w="1937384" h="6858000">
                <a:moveTo>
                  <a:pt x="1936927" y="0"/>
                </a:moveTo>
                <a:lnTo>
                  <a:pt x="0" y="0"/>
                </a:lnTo>
                <a:lnTo>
                  <a:pt x="1200326" y="6857996"/>
                </a:lnTo>
                <a:lnTo>
                  <a:pt x="1936927" y="6857996"/>
                </a:lnTo>
                <a:lnTo>
                  <a:pt x="1936927" y="0"/>
                </a:lnTo>
                <a:close/>
              </a:path>
            </a:pathLst>
          </a:custGeom>
          <a:solidFill>
            <a:srgbClr val="90C225">
              <a:alpha val="19999"/>
            </a:srgbClr>
          </a:solidFill>
        </p:spPr>
        <p:txBody>
          <a:bodyPr wrap="square" lIns="0" tIns="0" rIns="0" bIns="0" rtlCol="0"/>
          <a:lstStyle/>
          <a:p>
            <a:endParaRPr/>
          </a:p>
        </p:txBody>
      </p:sp>
      <p:sp>
        <p:nvSpPr>
          <p:cNvPr id="21" name="bk object 21"/>
          <p:cNvSpPr/>
          <p:nvPr/>
        </p:nvSpPr>
        <p:spPr>
          <a:xfrm>
            <a:off x="6638545" y="3921068"/>
            <a:ext cx="2505710" cy="2937510"/>
          </a:xfrm>
          <a:custGeom>
            <a:avLst/>
            <a:gdLst/>
            <a:ahLst/>
            <a:cxnLst/>
            <a:rect l="l" t="t" r="r" b="b"/>
            <a:pathLst>
              <a:path w="2505709" h="2937509">
                <a:moveTo>
                  <a:pt x="2505454" y="0"/>
                </a:moveTo>
                <a:lnTo>
                  <a:pt x="0" y="2936930"/>
                </a:lnTo>
                <a:lnTo>
                  <a:pt x="2505454" y="2936930"/>
                </a:lnTo>
                <a:lnTo>
                  <a:pt x="2505454" y="0"/>
                </a:lnTo>
                <a:close/>
              </a:path>
            </a:pathLst>
          </a:custGeom>
          <a:solidFill>
            <a:srgbClr val="539F20">
              <a:alpha val="72155"/>
            </a:srgbClr>
          </a:solidFill>
        </p:spPr>
        <p:txBody>
          <a:bodyPr wrap="square" lIns="0" tIns="0" rIns="0" bIns="0" rtlCol="0"/>
          <a:lstStyle/>
          <a:p>
            <a:endParaRPr/>
          </a:p>
        </p:txBody>
      </p:sp>
      <p:sp>
        <p:nvSpPr>
          <p:cNvPr id="22" name="bk object 22"/>
          <p:cNvSpPr/>
          <p:nvPr/>
        </p:nvSpPr>
        <p:spPr>
          <a:xfrm>
            <a:off x="7012871" y="0"/>
            <a:ext cx="2131695" cy="6858000"/>
          </a:xfrm>
          <a:custGeom>
            <a:avLst/>
            <a:gdLst/>
            <a:ahLst/>
            <a:cxnLst/>
            <a:rect l="l" t="t" r="r" b="b"/>
            <a:pathLst>
              <a:path w="2131695" h="6858000">
                <a:moveTo>
                  <a:pt x="2131127" y="0"/>
                </a:moveTo>
                <a:lnTo>
                  <a:pt x="0" y="0"/>
                </a:lnTo>
                <a:lnTo>
                  <a:pt x="1854139" y="6857996"/>
                </a:lnTo>
                <a:lnTo>
                  <a:pt x="2131127" y="6849802"/>
                </a:lnTo>
                <a:lnTo>
                  <a:pt x="2131127" y="0"/>
                </a:lnTo>
                <a:close/>
              </a:path>
            </a:pathLst>
          </a:custGeom>
          <a:solidFill>
            <a:srgbClr val="3E7818">
              <a:alpha val="70195"/>
            </a:srgbClr>
          </a:solidFill>
        </p:spPr>
        <p:txBody>
          <a:bodyPr wrap="square" lIns="0" tIns="0" rIns="0" bIns="0" rtlCol="0"/>
          <a:lstStyle/>
          <a:p>
            <a:endParaRPr/>
          </a:p>
        </p:txBody>
      </p:sp>
      <p:sp>
        <p:nvSpPr>
          <p:cNvPr id="23" name="bk object 23"/>
          <p:cNvSpPr/>
          <p:nvPr/>
        </p:nvSpPr>
        <p:spPr>
          <a:xfrm>
            <a:off x="8295132" y="0"/>
            <a:ext cx="848994" cy="6858000"/>
          </a:xfrm>
          <a:custGeom>
            <a:avLst/>
            <a:gdLst/>
            <a:ahLst/>
            <a:cxnLst/>
            <a:rect l="l" t="t" r="r" b="b"/>
            <a:pathLst>
              <a:path w="848995" h="6858000">
                <a:moveTo>
                  <a:pt x="848867" y="0"/>
                </a:moveTo>
                <a:lnTo>
                  <a:pt x="676515" y="0"/>
                </a:lnTo>
                <a:lnTo>
                  <a:pt x="0" y="6857996"/>
                </a:lnTo>
                <a:lnTo>
                  <a:pt x="848867" y="6857996"/>
                </a:lnTo>
                <a:lnTo>
                  <a:pt x="848867" y="0"/>
                </a:lnTo>
                <a:close/>
              </a:path>
            </a:pathLst>
          </a:custGeom>
          <a:solidFill>
            <a:srgbClr val="C0E374">
              <a:alpha val="70195"/>
            </a:srgbClr>
          </a:solidFill>
        </p:spPr>
        <p:txBody>
          <a:bodyPr wrap="square" lIns="0" tIns="0" rIns="0" bIns="0" rtlCol="0"/>
          <a:lstStyle/>
          <a:p>
            <a:endParaRPr/>
          </a:p>
        </p:txBody>
      </p:sp>
      <p:sp>
        <p:nvSpPr>
          <p:cNvPr id="24" name="bk object 24"/>
          <p:cNvSpPr/>
          <p:nvPr/>
        </p:nvSpPr>
        <p:spPr>
          <a:xfrm>
            <a:off x="8078449" y="0"/>
            <a:ext cx="1065530" cy="6858000"/>
          </a:xfrm>
          <a:custGeom>
            <a:avLst/>
            <a:gdLst/>
            <a:ahLst/>
            <a:cxnLst/>
            <a:rect l="l" t="t" r="r" b="b"/>
            <a:pathLst>
              <a:path w="1065529" h="6858000">
                <a:moveTo>
                  <a:pt x="1051063" y="0"/>
                </a:moveTo>
                <a:lnTo>
                  <a:pt x="0" y="0"/>
                </a:lnTo>
                <a:lnTo>
                  <a:pt x="937406" y="6857996"/>
                </a:lnTo>
                <a:lnTo>
                  <a:pt x="1065296" y="6857996"/>
                </a:lnTo>
                <a:lnTo>
                  <a:pt x="1065455" y="6654302"/>
                </a:lnTo>
                <a:lnTo>
                  <a:pt x="1065405" y="6145234"/>
                </a:lnTo>
                <a:lnTo>
                  <a:pt x="1065165" y="5890784"/>
                </a:lnTo>
                <a:lnTo>
                  <a:pt x="1064711" y="5585510"/>
                </a:lnTo>
                <a:lnTo>
                  <a:pt x="1063982" y="5229435"/>
                </a:lnTo>
                <a:lnTo>
                  <a:pt x="1062782" y="4771727"/>
                </a:lnTo>
                <a:lnTo>
                  <a:pt x="1060321" y="4009060"/>
                </a:lnTo>
                <a:lnTo>
                  <a:pt x="1054930" y="2483906"/>
                </a:lnTo>
                <a:lnTo>
                  <a:pt x="1053375" y="1975424"/>
                </a:lnTo>
                <a:lnTo>
                  <a:pt x="1052337" y="1568557"/>
                </a:lnTo>
                <a:lnTo>
                  <a:pt x="1051624" y="1212471"/>
                </a:lnTo>
                <a:lnTo>
                  <a:pt x="1051188" y="907185"/>
                </a:lnTo>
                <a:lnTo>
                  <a:pt x="1050963" y="652725"/>
                </a:lnTo>
                <a:lnTo>
                  <a:pt x="1050923" y="194553"/>
                </a:lnTo>
                <a:lnTo>
                  <a:pt x="1051063" y="0"/>
                </a:lnTo>
                <a:close/>
              </a:path>
            </a:pathLst>
          </a:custGeom>
          <a:solidFill>
            <a:srgbClr val="90C225">
              <a:alpha val="65097"/>
            </a:srgbClr>
          </a:solidFill>
        </p:spPr>
        <p:txBody>
          <a:bodyPr wrap="square" lIns="0" tIns="0" rIns="0" bIns="0" rtlCol="0"/>
          <a:lstStyle/>
          <a:p>
            <a:endParaRPr/>
          </a:p>
        </p:txBody>
      </p:sp>
      <p:sp>
        <p:nvSpPr>
          <p:cNvPr id="25" name="bk object 25"/>
          <p:cNvSpPr/>
          <p:nvPr/>
        </p:nvSpPr>
        <p:spPr>
          <a:xfrm>
            <a:off x="8060436" y="4903644"/>
            <a:ext cx="1083945" cy="1954530"/>
          </a:xfrm>
          <a:custGeom>
            <a:avLst/>
            <a:gdLst/>
            <a:ahLst/>
            <a:cxnLst/>
            <a:rect l="l" t="t" r="r" b="b"/>
            <a:pathLst>
              <a:path w="1083945" h="1954529">
                <a:moveTo>
                  <a:pt x="1083562" y="0"/>
                </a:moveTo>
                <a:lnTo>
                  <a:pt x="0" y="1954354"/>
                </a:lnTo>
                <a:lnTo>
                  <a:pt x="1083562" y="1949315"/>
                </a:lnTo>
                <a:lnTo>
                  <a:pt x="1083562" y="0"/>
                </a:lnTo>
                <a:close/>
              </a:path>
            </a:pathLst>
          </a:custGeom>
          <a:solidFill>
            <a:srgbClr val="90C225">
              <a:alpha val="79998"/>
            </a:srgbClr>
          </a:solidFill>
        </p:spPr>
        <p:txBody>
          <a:bodyPr wrap="square" lIns="0" tIns="0" rIns="0" bIns="0" rtlCol="0"/>
          <a:lstStyle/>
          <a:p>
            <a:endParaRPr/>
          </a:p>
        </p:txBody>
      </p:sp>
      <p:sp>
        <p:nvSpPr>
          <p:cNvPr id="2" name="Holder 2"/>
          <p:cNvSpPr>
            <a:spLocks noGrp="1"/>
          </p:cNvSpPr>
          <p:nvPr>
            <p:ph type="title"/>
          </p:nvPr>
        </p:nvSpPr>
        <p:spPr>
          <a:xfrm>
            <a:off x="402437" y="126568"/>
            <a:ext cx="4319270" cy="1855470"/>
          </a:xfrm>
          <a:prstGeom prst="rect">
            <a:avLst/>
          </a:prstGeom>
        </p:spPr>
        <p:txBody>
          <a:bodyPr wrap="square" lIns="0" tIns="0" rIns="0" bIns="0">
            <a:spAutoFit/>
          </a:bodyPr>
          <a:lstStyle>
            <a:lvl1pPr>
              <a:defRPr sz="6000" b="1" i="0">
                <a:solidFill>
                  <a:srgbClr val="90C225"/>
                </a:solidFill>
                <a:latin typeface="Trebuchet MS"/>
                <a:cs typeface="Trebuchet MS"/>
              </a:defRPr>
            </a:lvl1pPr>
          </a:lstStyle>
          <a:p>
            <a:endParaRPr/>
          </a:p>
        </p:txBody>
      </p:sp>
      <p:sp>
        <p:nvSpPr>
          <p:cNvPr id="3" name="Holder 3"/>
          <p:cNvSpPr>
            <a:spLocks noGrp="1"/>
          </p:cNvSpPr>
          <p:nvPr>
            <p:ph type="body" idx="1"/>
          </p:nvPr>
        </p:nvSpPr>
        <p:spPr>
          <a:xfrm>
            <a:off x="258267" y="2240406"/>
            <a:ext cx="8627465" cy="363474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341" y="623061"/>
            <a:ext cx="6626860" cy="2492990"/>
          </a:xfrm>
        </p:spPr>
        <p:txBody>
          <a:bodyPr/>
          <a:lstStyle/>
          <a:p>
            <a:pPr algn="l"/>
            <a:r>
              <a:rPr lang="en-US" dirty="0"/>
              <a:t>"English Teaching With Innovative Web Tools"</a:t>
            </a:r>
            <a:endParaRPr lang="lt-LT" dirty="0"/>
          </a:p>
        </p:txBody>
      </p:sp>
      <p:sp>
        <p:nvSpPr>
          <p:cNvPr id="3" name="Subtitle 2"/>
          <p:cNvSpPr>
            <a:spLocks noGrp="1"/>
          </p:cNvSpPr>
          <p:nvPr>
            <p:ph type="subTitle" idx="4"/>
          </p:nvPr>
        </p:nvSpPr>
        <p:spPr>
          <a:xfrm>
            <a:off x="801371" y="4707408"/>
            <a:ext cx="6400800" cy="1384995"/>
          </a:xfrm>
        </p:spPr>
        <p:txBody>
          <a:bodyPr/>
          <a:lstStyle/>
          <a:p>
            <a:r>
              <a:rPr lang="en-US" i="1"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lt-LT"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8728" y="2769157"/>
            <a:ext cx="1828800" cy="19050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3182553"/>
            <a:ext cx="4724400" cy="1458353"/>
          </a:xfrm>
          <a:prstGeom prst="rect">
            <a:avLst/>
          </a:prstGeom>
        </p:spPr>
      </p:pic>
    </p:spTree>
    <p:extLst>
      <p:ext uri="{BB962C8B-B14F-4D97-AF65-F5344CB8AC3E}">
        <p14:creationId xmlns:p14="http://schemas.microsoft.com/office/powerpoint/2010/main" val="88189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4117340" cy="939800"/>
          </a:xfrm>
          <a:prstGeom prst="rect">
            <a:avLst/>
          </a:prstGeom>
        </p:spPr>
        <p:txBody>
          <a:bodyPr vert="horz" wrap="square" lIns="0" tIns="12700" rIns="0" bIns="0" rtlCol="0">
            <a:spAutoFit/>
          </a:bodyPr>
          <a:lstStyle/>
          <a:p>
            <a:pPr marL="12700">
              <a:lnSpc>
                <a:spcPct val="100000"/>
              </a:lnSpc>
              <a:spcBef>
                <a:spcPts val="100"/>
              </a:spcBef>
            </a:pPr>
            <a:r>
              <a:rPr spc="-5" dirty="0"/>
              <a:t>Atlyginimas</a:t>
            </a:r>
          </a:p>
        </p:txBody>
      </p:sp>
      <p:sp>
        <p:nvSpPr>
          <p:cNvPr id="3" name="object 3"/>
          <p:cNvSpPr txBox="1"/>
          <p:nvPr/>
        </p:nvSpPr>
        <p:spPr>
          <a:xfrm>
            <a:off x="724916" y="2123643"/>
            <a:ext cx="5956935" cy="3634740"/>
          </a:xfrm>
          <a:prstGeom prst="rect">
            <a:avLst/>
          </a:prstGeom>
        </p:spPr>
        <p:txBody>
          <a:bodyPr vert="horz" wrap="square" lIns="0" tIns="75565" rIns="0" bIns="0" rtlCol="0">
            <a:spAutoFit/>
          </a:bodyPr>
          <a:lstStyle/>
          <a:p>
            <a:pPr marL="12700" marR="208915">
              <a:lnSpc>
                <a:spcPts val="4000"/>
              </a:lnSpc>
              <a:spcBef>
                <a:spcPts val="595"/>
              </a:spcBef>
              <a:tabLst>
                <a:tab pos="2296160" algn="l"/>
              </a:tabLst>
            </a:pPr>
            <a:r>
              <a:rPr sz="3700" b="1" spc="-5" dirty="0">
                <a:solidFill>
                  <a:srgbClr val="404040"/>
                </a:solidFill>
                <a:latin typeface="Trebuchet MS"/>
                <a:cs typeface="Trebuchet MS"/>
              </a:rPr>
              <a:t>- </a:t>
            </a:r>
            <a:r>
              <a:rPr sz="3700" b="1" spc="5" dirty="0">
                <a:solidFill>
                  <a:srgbClr val="404040"/>
                </a:solidFill>
                <a:latin typeface="Trebuchet MS"/>
                <a:cs typeface="Trebuchet MS"/>
              </a:rPr>
              <a:t>ekvivalentas </a:t>
            </a:r>
            <a:r>
              <a:rPr sz="3700" b="1" spc="-5" dirty="0">
                <a:solidFill>
                  <a:srgbClr val="404040"/>
                </a:solidFill>
                <a:latin typeface="Trebuchet MS"/>
                <a:cs typeface="Trebuchet MS"/>
              </a:rPr>
              <a:t>už </a:t>
            </a:r>
            <a:r>
              <a:rPr sz="3700" b="1" spc="-10" dirty="0">
                <a:solidFill>
                  <a:srgbClr val="404040"/>
                </a:solidFill>
                <a:latin typeface="Trebuchet MS"/>
                <a:cs typeface="Trebuchet MS"/>
              </a:rPr>
              <a:t>įvykdytą  </a:t>
            </a:r>
            <a:r>
              <a:rPr sz="3700" b="1" spc="-5" dirty="0">
                <a:solidFill>
                  <a:srgbClr val="404040"/>
                </a:solidFill>
                <a:latin typeface="Trebuchet MS"/>
                <a:cs typeface="Trebuchet MS"/>
              </a:rPr>
              <a:t>ar</a:t>
            </a:r>
            <a:r>
              <a:rPr sz="3700" b="1" spc="5" dirty="0">
                <a:solidFill>
                  <a:srgbClr val="404040"/>
                </a:solidFill>
                <a:latin typeface="Trebuchet MS"/>
                <a:cs typeface="Trebuchet MS"/>
              </a:rPr>
              <a:t> </a:t>
            </a:r>
            <a:r>
              <a:rPr sz="3700" b="1" dirty="0">
                <a:solidFill>
                  <a:srgbClr val="404040"/>
                </a:solidFill>
                <a:latin typeface="Trebuchet MS"/>
                <a:cs typeface="Trebuchet MS"/>
              </a:rPr>
              <a:t>būsimą	</a:t>
            </a:r>
            <a:r>
              <a:rPr sz="3700" b="1" spc="-10" dirty="0">
                <a:solidFill>
                  <a:srgbClr val="404040"/>
                </a:solidFill>
                <a:latin typeface="Trebuchet MS"/>
                <a:cs typeface="Trebuchet MS"/>
              </a:rPr>
              <a:t>veiklą,</a:t>
            </a:r>
            <a:r>
              <a:rPr sz="3700" b="1" spc="-15" dirty="0">
                <a:solidFill>
                  <a:srgbClr val="404040"/>
                </a:solidFill>
                <a:latin typeface="Trebuchet MS"/>
                <a:cs typeface="Trebuchet MS"/>
              </a:rPr>
              <a:t> </a:t>
            </a:r>
            <a:r>
              <a:rPr sz="3700" b="1" spc="-5" dirty="0">
                <a:solidFill>
                  <a:srgbClr val="404040"/>
                </a:solidFill>
                <a:latin typeface="Trebuchet MS"/>
                <a:cs typeface="Trebuchet MS"/>
              </a:rPr>
              <a:t>atliktą</a:t>
            </a:r>
            <a:endParaRPr sz="3700">
              <a:latin typeface="Trebuchet MS"/>
              <a:cs typeface="Trebuchet MS"/>
            </a:endParaRPr>
          </a:p>
          <a:p>
            <a:pPr marL="12700">
              <a:lnSpc>
                <a:spcPts val="3710"/>
              </a:lnSpc>
            </a:pPr>
            <a:r>
              <a:rPr sz="3700" b="1" spc="-5" dirty="0">
                <a:solidFill>
                  <a:srgbClr val="404040"/>
                </a:solidFill>
                <a:latin typeface="Trebuchet MS"/>
                <a:cs typeface="Trebuchet MS"/>
              </a:rPr>
              <a:t>darbą, suteiktas</a:t>
            </a:r>
            <a:r>
              <a:rPr sz="3700" b="1" spc="-15" dirty="0">
                <a:solidFill>
                  <a:srgbClr val="404040"/>
                </a:solidFill>
                <a:latin typeface="Trebuchet MS"/>
                <a:cs typeface="Trebuchet MS"/>
              </a:rPr>
              <a:t> </a:t>
            </a:r>
            <a:r>
              <a:rPr sz="3700" b="1" spc="-5" dirty="0">
                <a:solidFill>
                  <a:srgbClr val="404040"/>
                </a:solidFill>
                <a:latin typeface="Trebuchet MS"/>
                <a:cs typeface="Trebuchet MS"/>
              </a:rPr>
              <a:t>paslaugas.</a:t>
            </a:r>
            <a:endParaRPr sz="3700">
              <a:latin typeface="Trebuchet MS"/>
              <a:cs typeface="Trebuchet MS"/>
            </a:endParaRPr>
          </a:p>
          <a:p>
            <a:pPr marL="12700" marR="1026160" algn="just">
              <a:lnSpc>
                <a:spcPct val="90000"/>
              </a:lnSpc>
              <a:spcBef>
                <a:spcPts val="225"/>
              </a:spcBef>
            </a:pPr>
            <a:r>
              <a:rPr sz="3700" b="1" spc="-5" dirty="0">
                <a:solidFill>
                  <a:srgbClr val="404040"/>
                </a:solidFill>
                <a:latin typeface="Trebuchet MS"/>
                <a:cs typeface="Trebuchet MS"/>
              </a:rPr>
              <a:t>Jo </a:t>
            </a:r>
            <a:r>
              <a:rPr sz="3700" b="1" dirty="0">
                <a:solidFill>
                  <a:srgbClr val="404040"/>
                </a:solidFill>
                <a:latin typeface="Trebuchet MS"/>
                <a:cs typeface="Trebuchet MS"/>
              </a:rPr>
              <a:t>dydis priklauso</a:t>
            </a:r>
            <a:r>
              <a:rPr sz="3700" b="1" spc="-75" dirty="0">
                <a:solidFill>
                  <a:srgbClr val="404040"/>
                </a:solidFill>
                <a:latin typeface="Trebuchet MS"/>
                <a:cs typeface="Trebuchet MS"/>
              </a:rPr>
              <a:t> </a:t>
            </a:r>
            <a:r>
              <a:rPr sz="3700" b="1" spc="-10" dirty="0">
                <a:solidFill>
                  <a:srgbClr val="404040"/>
                </a:solidFill>
                <a:latin typeface="Trebuchet MS"/>
                <a:cs typeface="Trebuchet MS"/>
              </a:rPr>
              <a:t>nuo  </a:t>
            </a:r>
            <a:r>
              <a:rPr sz="3700" b="1" spc="-5" dirty="0">
                <a:solidFill>
                  <a:srgbClr val="404040"/>
                </a:solidFill>
                <a:latin typeface="Trebuchet MS"/>
                <a:cs typeface="Trebuchet MS"/>
              </a:rPr>
              <a:t>susitarimo. </a:t>
            </a:r>
            <a:r>
              <a:rPr sz="3700" b="1" spc="-15" dirty="0">
                <a:solidFill>
                  <a:srgbClr val="404040"/>
                </a:solidFill>
                <a:latin typeface="Trebuchet MS"/>
                <a:cs typeface="Trebuchet MS"/>
              </a:rPr>
              <a:t>Viešosiose  </a:t>
            </a:r>
            <a:r>
              <a:rPr sz="3700" b="1" spc="-5" dirty="0">
                <a:solidFill>
                  <a:srgbClr val="404040"/>
                </a:solidFill>
                <a:latin typeface="Trebuchet MS"/>
                <a:cs typeface="Trebuchet MS"/>
              </a:rPr>
              <a:t>organizacijose</a:t>
            </a:r>
            <a:r>
              <a:rPr sz="3700" b="1" spc="5" dirty="0">
                <a:solidFill>
                  <a:srgbClr val="404040"/>
                </a:solidFill>
                <a:latin typeface="Trebuchet MS"/>
                <a:cs typeface="Trebuchet MS"/>
              </a:rPr>
              <a:t> </a:t>
            </a:r>
            <a:r>
              <a:rPr sz="3700" b="1" spc="-5" dirty="0">
                <a:solidFill>
                  <a:srgbClr val="404040"/>
                </a:solidFill>
                <a:latin typeface="Trebuchet MS"/>
                <a:cs typeface="Trebuchet MS"/>
              </a:rPr>
              <a:t>jis</a:t>
            </a:r>
            <a:endParaRPr sz="3700">
              <a:latin typeface="Trebuchet MS"/>
              <a:cs typeface="Trebuchet MS"/>
            </a:endParaRPr>
          </a:p>
          <a:p>
            <a:pPr marL="12700" algn="just">
              <a:lnSpc>
                <a:spcPts val="3995"/>
              </a:lnSpc>
            </a:pPr>
            <a:r>
              <a:rPr sz="3700" b="1" spc="-10" dirty="0">
                <a:solidFill>
                  <a:srgbClr val="404040"/>
                </a:solidFill>
                <a:latin typeface="Trebuchet MS"/>
                <a:cs typeface="Trebuchet MS"/>
              </a:rPr>
              <a:t>nustatomas</a:t>
            </a:r>
            <a:r>
              <a:rPr sz="3700" b="1" spc="-5" dirty="0">
                <a:solidFill>
                  <a:srgbClr val="404040"/>
                </a:solidFill>
                <a:latin typeface="Trebuchet MS"/>
                <a:cs typeface="Trebuchet MS"/>
              </a:rPr>
              <a:t> vienašališkai.</a:t>
            </a:r>
            <a:endParaRPr sz="3700">
              <a:latin typeface="Trebuchet MS"/>
              <a:cs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2393950" cy="939800"/>
          </a:xfrm>
          <a:prstGeom prst="rect">
            <a:avLst/>
          </a:prstGeom>
        </p:spPr>
        <p:txBody>
          <a:bodyPr vert="horz" wrap="square" lIns="0" tIns="12700" rIns="0" bIns="0" rtlCol="0">
            <a:spAutoFit/>
          </a:bodyPr>
          <a:lstStyle/>
          <a:p>
            <a:pPr marL="12700">
              <a:lnSpc>
                <a:spcPct val="100000"/>
              </a:lnSpc>
              <a:spcBef>
                <a:spcPts val="100"/>
              </a:spcBef>
            </a:pPr>
            <a:r>
              <a:rPr dirty="0"/>
              <a:t>Pinigai</a:t>
            </a:r>
          </a:p>
        </p:txBody>
      </p:sp>
      <p:sp>
        <p:nvSpPr>
          <p:cNvPr id="3" name="object 3"/>
          <p:cNvSpPr txBox="1"/>
          <p:nvPr/>
        </p:nvSpPr>
        <p:spPr>
          <a:xfrm>
            <a:off x="366775" y="2180031"/>
            <a:ext cx="6074410" cy="2464435"/>
          </a:xfrm>
          <a:prstGeom prst="rect">
            <a:avLst/>
          </a:prstGeom>
        </p:spPr>
        <p:txBody>
          <a:bodyPr vert="horz" wrap="square" lIns="0" tIns="12065" rIns="0" bIns="0" rtlCol="0">
            <a:spAutoFit/>
          </a:bodyPr>
          <a:lstStyle/>
          <a:p>
            <a:pPr marL="12700" marR="5080">
              <a:lnSpc>
                <a:spcPct val="100000"/>
              </a:lnSpc>
              <a:spcBef>
                <a:spcPts val="95"/>
              </a:spcBef>
            </a:pPr>
            <a:r>
              <a:rPr sz="4000" b="1" spc="-5" dirty="0">
                <a:solidFill>
                  <a:srgbClr val="404040"/>
                </a:solidFill>
                <a:latin typeface="Trebuchet MS"/>
                <a:cs typeface="Trebuchet MS"/>
              </a:rPr>
              <a:t>- Atlygis už </a:t>
            </a:r>
            <a:r>
              <a:rPr sz="4000" b="1" spc="-10" dirty="0">
                <a:solidFill>
                  <a:srgbClr val="404040"/>
                </a:solidFill>
                <a:latin typeface="Trebuchet MS"/>
                <a:cs typeface="Trebuchet MS"/>
              </a:rPr>
              <a:t>darbą,  </a:t>
            </a:r>
            <a:r>
              <a:rPr sz="4000" b="1" spc="-15" dirty="0">
                <a:solidFill>
                  <a:srgbClr val="404040"/>
                </a:solidFill>
                <a:latin typeface="Trebuchet MS"/>
                <a:cs typeface="Trebuchet MS"/>
              </a:rPr>
              <a:t>atsiskaitymo </a:t>
            </a:r>
            <a:r>
              <a:rPr sz="4000" b="1" spc="-5" dirty="0">
                <a:solidFill>
                  <a:srgbClr val="404040"/>
                </a:solidFill>
                <a:latin typeface="Trebuchet MS"/>
                <a:cs typeface="Trebuchet MS"/>
              </a:rPr>
              <a:t>už prekes ar  paslaugas, </a:t>
            </a:r>
            <a:r>
              <a:rPr sz="4000" b="1" spc="-10" dirty="0">
                <a:solidFill>
                  <a:srgbClr val="404040"/>
                </a:solidFill>
                <a:latin typeface="Trebuchet MS"/>
                <a:cs typeface="Trebuchet MS"/>
              </a:rPr>
              <a:t>taip </a:t>
            </a:r>
            <a:r>
              <a:rPr sz="4000" b="1" spc="-5" dirty="0">
                <a:solidFill>
                  <a:srgbClr val="404040"/>
                </a:solidFill>
                <a:latin typeface="Trebuchet MS"/>
                <a:cs typeface="Trebuchet MS"/>
              </a:rPr>
              <a:t>pat  </a:t>
            </a:r>
            <a:r>
              <a:rPr sz="4000" b="1" spc="-20" dirty="0">
                <a:solidFill>
                  <a:srgbClr val="404040"/>
                </a:solidFill>
                <a:latin typeface="Trebuchet MS"/>
                <a:cs typeface="Trebuchet MS"/>
              </a:rPr>
              <a:t>kaupimo</a:t>
            </a:r>
            <a:r>
              <a:rPr sz="4000" b="1" spc="-40" dirty="0">
                <a:solidFill>
                  <a:srgbClr val="404040"/>
                </a:solidFill>
                <a:latin typeface="Trebuchet MS"/>
                <a:cs typeface="Trebuchet MS"/>
              </a:rPr>
              <a:t> </a:t>
            </a:r>
            <a:r>
              <a:rPr sz="4000" b="1" spc="-10" dirty="0">
                <a:solidFill>
                  <a:srgbClr val="404040"/>
                </a:solidFill>
                <a:latin typeface="Trebuchet MS"/>
                <a:cs typeface="Trebuchet MS"/>
              </a:rPr>
              <a:t>priemonė.</a:t>
            </a:r>
            <a:endParaRPr sz="4000">
              <a:latin typeface="Trebuchet MS"/>
              <a:cs typeface="Trebuchet MS"/>
            </a:endParaRPr>
          </a:p>
        </p:txBody>
      </p:sp>
      <p:sp>
        <p:nvSpPr>
          <p:cNvPr id="4" name="object 4"/>
          <p:cNvSpPr/>
          <p:nvPr/>
        </p:nvSpPr>
        <p:spPr>
          <a:xfrm>
            <a:off x="5010911" y="4005070"/>
            <a:ext cx="4133087" cy="283616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6004560" cy="939800"/>
          </a:xfrm>
          <a:prstGeom prst="rect">
            <a:avLst/>
          </a:prstGeom>
        </p:spPr>
        <p:txBody>
          <a:bodyPr vert="horz" wrap="square" lIns="0" tIns="12700" rIns="0" bIns="0" rtlCol="0">
            <a:spAutoFit/>
          </a:bodyPr>
          <a:lstStyle/>
          <a:p>
            <a:pPr marL="12700">
              <a:lnSpc>
                <a:spcPct val="100000"/>
              </a:lnSpc>
              <a:spcBef>
                <a:spcPts val="100"/>
              </a:spcBef>
            </a:pPr>
            <a:r>
              <a:rPr dirty="0"/>
              <a:t>Ekonominė</a:t>
            </a:r>
            <a:r>
              <a:rPr spc="-75" dirty="0"/>
              <a:t> </a:t>
            </a:r>
            <a:r>
              <a:rPr dirty="0"/>
              <a:t>krizė</a:t>
            </a:r>
          </a:p>
        </p:txBody>
      </p:sp>
      <p:sp>
        <p:nvSpPr>
          <p:cNvPr id="3" name="object 3"/>
          <p:cNvSpPr txBox="1"/>
          <p:nvPr/>
        </p:nvSpPr>
        <p:spPr>
          <a:xfrm>
            <a:off x="688340" y="2123643"/>
            <a:ext cx="6617334" cy="4142740"/>
          </a:xfrm>
          <a:prstGeom prst="rect">
            <a:avLst/>
          </a:prstGeom>
        </p:spPr>
        <p:txBody>
          <a:bodyPr vert="horz" wrap="square" lIns="0" tIns="75565" rIns="0" bIns="0" rtlCol="0">
            <a:spAutoFit/>
          </a:bodyPr>
          <a:lstStyle/>
          <a:p>
            <a:pPr marL="12700" marR="753110">
              <a:lnSpc>
                <a:spcPts val="4000"/>
              </a:lnSpc>
              <a:spcBef>
                <a:spcPts val="595"/>
              </a:spcBef>
              <a:tabLst>
                <a:tab pos="1948814" algn="l"/>
              </a:tabLst>
            </a:pPr>
            <a:r>
              <a:rPr sz="3700" b="1" spc="-5" dirty="0">
                <a:solidFill>
                  <a:srgbClr val="404040"/>
                </a:solidFill>
                <a:latin typeface="Trebuchet MS"/>
                <a:cs typeface="Trebuchet MS"/>
              </a:rPr>
              <a:t>- ryškus pasaulio, </a:t>
            </a:r>
            <a:r>
              <a:rPr sz="3700" b="1" spc="-10" dirty="0">
                <a:solidFill>
                  <a:srgbClr val="404040"/>
                </a:solidFill>
                <a:latin typeface="Trebuchet MS"/>
                <a:cs typeface="Trebuchet MS"/>
              </a:rPr>
              <a:t>žemyno,  </a:t>
            </a:r>
            <a:r>
              <a:rPr sz="3700" b="1" spc="-5" dirty="0">
                <a:solidFill>
                  <a:srgbClr val="404040"/>
                </a:solidFill>
                <a:latin typeface="Trebuchet MS"/>
                <a:cs typeface="Trebuchet MS"/>
              </a:rPr>
              <a:t>šalies ar	regiono, atskiro  ekonominio objekto</a:t>
            </a:r>
            <a:r>
              <a:rPr sz="3700" b="1" spc="20" dirty="0">
                <a:solidFill>
                  <a:srgbClr val="404040"/>
                </a:solidFill>
                <a:latin typeface="Trebuchet MS"/>
                <a:cs typeface="Trebuchet MS"/>
              </a:rPr>
              <a:t> </a:t>
            </a:r>
            <a:r>
              <a:rPr sz="3700" b="1" spc="-5" dirty="0">
                <a:solidFill>
                  <a:srgbClr val="404040"/>
                </a:solidFill>
                <a:latin typeface="Trebuchet MS"/>
                <a:cs typeface="Trebuchet MS"/>
              </a:rPr>
              <a:t>ar</a:t>
            </a:r>
            <a:endParaRPr sz="3700">
              <a:latin typeface="Trebuchet MS"/>
              <a:cs typeface="Trebuchet MS"/>
            </a:endParaRPr>
          </a:p>
          <a:p>
            <a:pPr marL="12700">
              <a:lnSpc>
                <a:spcPts val="3710"/>
              </a:lnSpc>
            </a:pPr>
            <a:r>
              <a:rPr sz="3700" b="1" spc="-5" dirty="0">
                <a:solidFill>
                  <a:srgbClr val="404040"/>
                </a:solidFill>
                <a:latin typeface="Trebuchet MS"/>
                <a:cs typeface="Trebuchet MS"/>
              </a:rPr>
              <a:t>subjekto ekonominės</a:t>
            </a:r>
            <a:r>
              <a:rPr sz="3700" b="1" dirty="0">
                <a:solidFill>
                  <a:srgbClr val="404040"/>
                </a:solidFill>
                <a:latin typeface="Trebuchet MS"/>
                <a:cs typeface="Trebuchet MS"/>
              </a:rPr>
              <a:t> </a:t>
            </a:r>
            <a:r>
              <a:rPr sz="3700" b="1" spc="-5" dirty="0">
                <a:solidFill>
                  <a:srgbClr val="404040"/>
                </a:solidFill>
                <a:latin typeface="Trebuchet MS"/>
                <a:cs typeface="Trebuchet MS"/>
              </a:rPr>
              <a:t>būsenos</a:t>
            </a:r>
            <a:endParaRPr sz="3700">
              <a:latin typeface="Trebuchet MS"/>
              <a:cs typeface="Trebuchet MS"/>
            </a:endParaRPr>
          </a:p>
          <a:p>
            <a:pPr marL="12700">
              <a:lnSpc>
                <a:spcPts val="3995"/>
              </a:lnSpc>
            </a:pPr>
            <a:r>
              <a:rPr sz="3700" b="1" spc="-5" dirty="0">
                <a:solidFill>
                  <a:srgbClr val="404040"/>
                </a:solidFill>
                <a:latin typeface="Trebuchet MS"/>
                <a:cs typeface="Trebuchet MS"/>
              </a:rPr>
              <a:t>pablogėjimas.</a:t>
            </a:r>
            <a:r>
              <a:rPr sz="3700" b="1" spc="5" dirty="0">
                <a:solidFill>
                  <a:srgbClr val="404040"/>
                </a:solidFill>
                <a:latin typeface="Trebuchet MS"/>
                <a:cs typeface="Trebuchet MS"/>
              </a:rPr>
              <a:t> </a:t>
            </a:r>
            <a:r>
              <a:rPr sz="3700" b="1" spc="-5" dirty="0">
                <a:solidFill>
                  <a:srgbClr val="404040"/>
                </a:solidFill>
                <a:latin typeface="Trebuchet MS"/>
                <a:cs typeface="Trebuchet MS"/>
              </a:rPr>
              <a:t>Ekonominė</a:t>
            </a:r>
            <a:endParaRPr sz="3700">
              <a:latin typeface="Trebuchet MS"/>
              <a:cs typeface="Trebuchet MS"/>
            </a:endParaRPr>
          </a:p>
          <a:p>
            <a:pPr marL="12700" marR="386080">
              <a:lnSpc>
                <a:spcPct val="90000"/>
              </a:lnSpc>
              <a:spcBef>
                <a:spcPts val="225"/>
              </a:spcBef>
            </a:pPr>
            <a:r>
              <a:rPr sz="3700" b="1" dirty="0">
                <a:solidFill>
                  <a:srgbClr val="404040"/>
                </a:solidFill>
                <a:latin typeface="Trebuchet MS"/>
                <a:cs typeface="Trebuchet MS"/>
              </a:rPr>
              <a:t>krizė </a:t>
            </a:r>
            <a:r>
              <a:rPr sz="3700" b="1" spc="-5" dirty="0">
                <a:solidFill>
                  <a:srgbClr val="404040"/>
                </a:solidFill>
                <a:latin typeface="Trebuchet MS"/>
                <a:cs typeface="Trebuchet MS"/>
              </a:rPr>
              <a:t>gali išsirutulioti </a:t>
            </a:r>
            <a:r>
              <a:rPr sz="3700" b="1" spc="-10" dirty="0">
                <a:solidFill>
                  <a:srgbClr val="404040"/>
                </a:solidFill>
                <a:latin typeface="Trebuchet MS"/>
                <a:cs typeface="Trebuchet MS"/>
              </a:rPr>
              <a:t>net</a:t>
            </a:r>
            <a:r>
              <a:rPr sz="3700" b="1" spc="-65" dirty="0">
                <a:solidFill>
                  <a:srgbClr val="404040"/>
                </a:solidFill>
                <a:latin typeface="Trebuchet MS"/>
                <a:cs typeface="Trebuchet MS"/>
              </a:rPr>
              <a:t> </a:t>
            </a:r>
            <a:r>
              <a:rPr sz="3700" b="1" spc="-5" dirty="0">
                <a:solidFill>
                  <a:srgbClr val="404040"/>
                </a:solidFill>
                <a:latin typeface="Trebuchet MS"/>
                <a:cs typeface="Trebuchet MS"/>
              </a:rPr>
              <a:t>iki  </a:t>
            </a:r>
            <a:r>
              <a:rPr sz="3700" b="1" spc="-20" dirty="0">
                <a:solidFill>
                  <a:srgbClr val="404040"/>
                </a:solidFill>
                <a:latin typeface="Trebuchet MS"/>
                <a:cs typeface="Trebuchet MS"/>
              </a:rPr>
              <a:t>neramumų </a:t>
            </a:r>
            <a:r>
              <a:rPr sz="3700" b="1" spc="-5" dirty="0">
                <a:solidFill>
                  <a:srgbClr val="404040"/>
                </a:solidFill>
                <a:latin typeface="Trebuchet MS"/>
                <a:cs typeface="Trebuchet MS"/>
              </a:rPr>
              <a:t>ar socialinio  sprogimo.</a:t>
            </a:r>
            <a:endParaRPr sz="3700">
              <a:latin typeface="Trebuchet MS"/>
              <a:cs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3088640" cy="939800"/>
          </a:xfrm>
          <a:prstGeom prst="rect">
            <a:avLst/>
          </a:prstGeom>
        </p:spPr>
        <p:txBody>
          <a:bodyPr vert="horz" wrap="square" lIns="0" tIns="12700" rIns="0" bIns="0" rtlCol="0">
            <a:spAutoFit/>
          </a:bodyPr>
          <a:lstStyle/>
          <a:p>
            <a:pPr marL="12700">
              <a:lnSpc>
                <a:spcPct val="100000"/>
              </a:lnSpc>
              <a:spcBef>
                <a:spcPts val="100"/>
              </a:spcBef>
            </a:pPr>
            <a:r>
              <a:rPr spc="-5" dirty="0"/>
              <a:t>Bedarbis</a:t>
            </a:r>
          </a:p>
        </p:txBody>
      </p:sp>
      <p:sp>
        <p:nvSpPr>
          <p:cNvPr id="3" name="object 3"/>
          <p:cNvSpPr txBox="1"/>
          <p:nvPr/>
        </p:nvSpPr>
        <p:spPr>
          <a:xfrm>
            <a:off x="688340" y="2180031"/>
            <a:ext cx="4615180" cy="1244600"/>
          </a:xfrm>
          <a:prstGeom prst="rect">
            <a:avLst/>
          </a:prstGeom>
        </p:spPr>
        <p:txBody>
          <a:bodyPr vert="horz" wrap="square" lIns="0" tIns="12065" rIns="0" bIns="0" rtlCol="0">
            <a:spAutoFit/>
          </a:bodyPr>
          <a:lstStyle/>
          <a:p>
            <a:pPr marL="12700">
              <a:lnSpc>
                <a:spcPct val="100000"/>
              </a:lnSpc>
              <a:spcBef>
                <a:spcPts val="95"/>
              </a:spcBef>
            </a:pPr>
            <a:r>
              <a:rPr sz="4000" b="1" spc="-5" dirty="0">
                <a:solidFill>
                  <a:srgbClr val="404040"/>
                </a:solidFill>
                <a:latin typeface="Trebuchet MS"/>
                <a:cs typeface="Trebuchet MS"/>
              </a:rPr>
              <a:t>- </a:t>
            </a:r>
            <a:r>
              <a:rPr sz="4000" b="1" spc="-10" dirty="0">
                <a:solidFill>
                  <a:srgbClr val="404040"/>
                </a:solidFill>
                <a:latin typeface="Trebuchet MS"/>
                <a:cs typeface="Trebuchet MS"/>
              </a:rPr>
              <a:t>žmogus neturintis</a:t>
            </a:r>
            <a:endParaRPr sz="4000">
              <a:latin typeface="Trebuchet MS"/>
              <a:cs typeface="Trebuchet MS"/>
            </a:endParaRPr>
          </a:p>
          <a:p>
            <a:pPr marL="12700">
              <a:lnSpc>
                <a:spcPct val="100000"/>
              </a:lnSpc>
              <a:spcBef>
                <a:spcPts val="5"/>
              </a:spcBef>
            </a:pPr>
            <a:r>
              <a:rPr sz="4000" b="1" spc="-5" dirty="0">
                <a:solidFill>
                  <a:srgbClr val="404040"/>
                </a:solidFill>
                <a:latin typeface="Trebuchet MS"/>
                <a:cs typeface="Trebuchet MS"/>
              </a:rPr>
              <a:t>darbo.</a:t>
            </a:r>
            <a:endParaRPr sz="4000">
              <a:latin typeface="Trebuchet MS"/>
              <a:cs typeface="Trebuchet MS"/>
            </a:endParaRPr>
          </a:p>
        </p:txBody>
      </p:sp>
      <p:sp>
        <p:nvSpPr>
          <p:cNvPr id="4" name="object 4"/>
          <p:cNvSpPr/>
          <p:nvPr/>
        </p:nvSpPr>
        <p:spPr>
          <a:xfrm>
            <a:off x="827532" y="3765802"/>
            <a:ext cx="3441192" cy="306628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4161154" cy="939800"/>
          </a:xfrm>
          <a:prstGeom prst="rect">
            <a:avLst/>
          </a:prstGeom>
        </p:spPr>
        <p:txBody>
          <a:bodyPr vert="horz" wrap="square" lIns="0" tIns="12700" rIns="0" bIns="0" rtlCol="0">
            <a:spAutoFit/>
          </a:bodyPr>
          <a:lstStyle/>
          <a:p>
            <a:pPr marL="12700">
              <a:lnSpc>
                <a:spcPct val="100000"/>
              </a:lnSpc>
              <a:spcBef>
                <a:spcPts val="100"/>
              </a:spcBef>
            </a:pPr>
            <a:r>
              <a:rPr dirty="0"/>
              <a:t>Darbo</a:t>
            </a:r>
            <a:r>
              <a:rPr spc="-70" dirty="0"/>
              <a:t> </a:t>
            </a:r>
            <a:r>
              <a:rPr dirty="0"/>
              <a:t>birža</a:t>
            </a:r>
          </a:p>
        </p:txBody>
      </p:sp>
      <p:sp>
        <p:nvSpPr>
          <p:cNvPr id="3" name="object 3"/>
          <p:cNvSpPr txBox="1"/>
          <p:nvPr/>
        </p:nvSpPr>
        <p:spPr>
          <a:xfrm>
            <a:off x="724916" y="2335479"/>
            <a:ext cx="5547360" cy="3227070"/>
          </a:xfrm>
          <a:prstGeom prst="rect">
            <a:avLst/>
          </a:prstGeom>
        </p:spPr>
        <p:txBody>
          <a:bodyPr vert="horz" wrap="square" lIns="0" tIns="140970" rIns="0" bIns="0" rtlCol="0">
            <a:spAutoFit/>
          </a:bodyPr>
          <a:lstStyle/>
          <a:p>
            <a:pPr marL="12700" marR="218440">
              <a:lnSpc>
                <a:spcPct val="80000"/>
              </a:lnSpc>
              <a:spcBef>
                <a:spcPts val="1110"/>
              </a:spcBef>
            </a:pPr>
            <a:r>
              <a:rPr sz="4200" b="1" dirty="0">
                <a:solidFill>
                  <a:srgbClr val="404040"/>
                </a:solidFill>
                <a:latin typeface="Trebuchet MS"/>
                <a:cs typeface="Trebuchet MS"/>
              </a:rPr>
              <a:t>- </a:t>
            </a:r>
            <a:r>
              <a:rPr sz="4200" b="1" spc="-5" dirty="0">
                <a:solidFill>
                  <a:srgbClr val="404040"/>
                </a:solidFill>
                <a:latin typeface="Trebuchet MS"/>
                <a:cs typeface="Trebuchet MS"/>
              </a:rPr>
              <a:t>įdarbinimo</a:t>
            </a:r>
            <a:r>
              <a:rPr sz="4200" b="1" spc="-105" dirty="0">
                <a:solidFill>
                  <a:srgbClr val="404040"/>
                </a:solidFill>
                <a:latin typeface="Trebuchet MS"/>
                <a:cs typeface="Trebuchet MS"/>
              </a:rPr>
              <a:t> </a:t>
            </a:r>
            <a:r>
              <a:rPr sz="4200" b="1" spc="-5" dirty="0">
                <a:solidFill>
                  <a:srgbClr val="404040"/>
                </a:solidFill>
                <a:latin typeface="Trebuchet MS"/>
                <a:cs typeface="Trebuchet MS"/>
              </a:rPr>
              <a:t>tarnyba,  </a:t>
            </a:r>
            <a:r>
              <a:rPr sz="4200" b="1" dirty="0">
                <a:solidFill>
                  <a:srgbClr val="404040"/>
                </a:solidFill>
                <a:latin typeface="Trebuchet MS"/>
                <a:cs typeface="Trebuchet MS"/>
              </a:rPr>
              <a:t>kuri </a:t>
            </a:r>
            <a:r>
              <a:rPr sz="4200" b="1" spc="-5" dirty="0">
                <a:solidFill>
                  <a:srgbClr val="404040"/>
                </a:solidFill>
                <a:latin typeface="Trebuchet MS"/>
                <a:cs typeface="Trebuchet MS"/>
              </a:rPr>
              <a:t>registruoja  </a:t>
            </a:r>
            <a:r>
              <a:rPr sz="4200" b="1" dirty="0">
                <a:solidFill>
                  <a:srgbClr val="404040"/>
                </a:solidFill>
                <a:latin typeface="Trebuchet MS"/>
                <a:cs typeface="Trebuchet MS"/>
              </a:rPr>
              <a:t>bedarbius</a:t>
            </a:r>
            <a:r>
              <a:rPr sz="4200" b="1" spc="-15" dirty="0">
                <a:solidFill>
                  <a:srgbClr val="404040"/>
                </a:solidFill>
                <a:latin typeface="Trebuchet MS"/>
                <a:cs typeface="Trebuchet MS"/>
              </a:rPr>
              <a:t> </a:t>
            </a:r>
            <a:r>
              <a:rPr sz="4200" b="1" dirty="0">
                <a:solidFill>
                  <a:srgbClr val="404040"/>
                </a:solidFill>
                <a:latin typeface="Trebuchet MS"/>
                <a:cs typeface="Trebuchet MS"/>
              </a:rPr>
              <a:t>bei</a:t>
            </a:r>
            <a:endParaRPr sz="4200">
              <a:latin typeface="Trebuchet MS"/>
              <a:cs typeface="Trebuchet MS"/>
            </a:endParaRPr>
          </a:p>
          <a:p>
            <a:pPr marL="12700">
              <a:lnSpc>
                <a:spcPts val="3529"/>
              </a:lnSpc>
            </a:pPr>
            <a:r>
              <a:rPr sz="4200" b="1" spc="10" dirty="0">
                <a:solidFill>
                  <a:srgbClr val="404040"/>
                </a:solidFill>
                <a:latin typeface="Trebuchet MS"/>
                <a:cs typeface="Trebuchet MS"/>
              </a:rPr>
              <a:t>darbdavius,</a:t>
            </a:r>
            <a:r>
              <a:rPr sz="4200" b="1" spc="-65" dirty="0">
                <a:solidFill>
                  <a:srgbClr val="404040"/>
                </a:solidFill>
                <a:latin typeface="Trebuchet MS"/>
                <a:cs typeface="Trebuchet MS"/>
              </a:rPr>
              <a:t> </a:t>
            </a:r>
            <a:r>
              <a:rPr sz="4200" b="1" spc="-5" dirty="0">
                <a:solidFill>
                  <a:srgbClr val="404040"/>
                </a:solidFill>
                <a:latin typeface="Trebuchet MS"/>
                <a:cs typeface="Trebuchet MS"/>
              </a:rPr>
              <a:t>siūlančius</a:t>
            </a:r>
            <a:endParaRPr sz="4200">
              <a:latin typeface="Trebuchet MS"/>
              <a:cs typeface="Trebuchet MS"/>
            </a:endParaRPr>
          </a:p>
          <a:p>
            <a:pPr marL="12700" marR="139700">
              <a:lnSpc>
                <a:spcPct val="80000"/>
              </a:lnSpc>
              <a:spcBef>
                <a:spcPts val="505"/>
              </a:spcBef>
            </a:pPr>
            <a:r>
              <a:rPr sz="4200" b="1" dirty="0">
                <a:solidFill>
                  <a:srgbClr val="404040"/>
                </a:solidFill>
                <a:latin typeface="Trebuchet MS"/>
                <a:cs typeface="Trebuchet MS"/>
              </a:rPr>
              <a:t>laisvas darbo </a:t>
            </a:r>
            <a:r>
              <a:rPr sz="4200" b="1" spc="15" dirty="0">
                <a:solidFill>
                  <a:srgbClr val="404040"/>
                </a:solidFill>
                <a:latin typeface="Trebuchet MS"/>
                <a:cs typeface="Trebuchet MS"/>
              </a:rPr>
              <a:t>vietas,</a:t>
            </a:r>
            <a:r>
              <a:rPr sz="4200" b="1" spc="-95" dirty="0">
                <a:solidFill>
                  <a:srgbClr val="404040"/>
                </a:solidFill>
                <a:latin typeface="Trebuchet MS"/>
                <a:cs typeface="Trebuchet MS"/>
              </a:rPr>
              <a:t> </a:t>
            </a:r>
            <a:r>
              <a:rPr sz="4200" b="1" dirty="0">
                <a:solidFill>
                  <a:srgbClr val="404040"/>
                </a:solidFill>
                <a:latin typeface="Trebuchet MS"/>
                <a:cs typeface="Trebuchet MS"/>
              </a:rPr>
              <a:t>į  savo duomenų</a:t>
            </a:r>
            <a:r>
              <a:rPr sz="4200" b="1" spc="-45" dirty="0">
                <a:solidFill>
                  <a:srgbClr val="404040"/>
                </a:solidFill>
                <a:latin typeface="Trebuchet MS"/>
                <a:cs typeface="Trebuchet MS"/>
              </a:rPr>
              <a:t> </a:t>
            </a:r>
            <a:r>
              <a:rPr sz="4200" b="1" dirty="0">
                <a:solidFill>
                  <a:srgbClr val="404040"/>
                </a:solidFill>
                <a:latin typeface="Trebuchet MS"/>
                <a:cs typeface="Trebuchet MS"/>
              </a:rPr>
              <a:t>bazę.</a:t>
            </a:r>
            <a:endParaRPr sz="4200">
              <a:latin typeface="Trebuchet MS"/>
              <a:cs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a:lnSpc>
                <a:spcPct val="100000"/>
              </a:lnSpc>
              <a:spcBef>
                <a:spcPts val="100"/>
              </a:spcBef>
            </a:pPr>
            <a:r>
              <a:rPr spc="-5" dirty="0"/>
              <a:t>Neoficia</a:t>
            </a:r>
            <a:r>
              <a:rPr spc="-30" dirty="0"/>
              <a:t>l</a:t>
            </a:r>
            <a:r>
              <a:rPr spc="-5" dirty="0"/>
              <a:t>ioji  </a:t>
            </a:r>
            <a:r>
              <a:rPr dirty="0"/>
              <a:t>darbo</a:t>
            </a:r>
            <a:r>
              <a:rPr spc="-40" dirty="0"/>
              <a:t> rinka</a:t>
            </a:r>
          </a:p>
        </p:txBody>
      </p:sp>
      <p:sp>
        <p:nvSpPr>
          <p:cNvPr id="3" name="object 3"/>
          <p:cNvSpPr txBox="1"/>
          <p:nvPr/>
        </p:nvSpPr>
        <p:spPr>
          <a:xfrm>
            <a:off x="402437" y="1950211"/>
            <a:ext cx="7292340" cy="4902835"/>
          </a:xfrm>
          <a:prstGeom prst="rect">
            <a:avLst/>
          </a:prstGeom>
        </p:spPr>
        <p:txBody>
          <a:bodyPr vert="horz" wrap="square" lIns="0" tIns="12065" rIns="0" bIns="0" rtlCol="0">
            <a:spAutoFit/>
          </a:bodyPr>
          <a:lstStyle/>
          <a:p>
            <a:pPr marL="12700">
              <a:lnSpc>
                <a:spcPct val="100000"/>
              </a:lnSpc>
              <a:spcBef>
                <a:spcPts val="95"/>
              </a:spcBef>
            </a:pPr>
            <a:r>
              <a:rPr sz="4000" b="1" spc="-5" dirty="0">
                <a:solidFill>
                  <a:srgbClr val="404040"/>
                </a:solidFill>
                <a:latin typeface="Trebuchet MS"/>
                <a:cs typeface="Trebuchet MS"/>
              </a:rPr>
              <a:t>- šalies </a:t>
            </a:r>
            <a:r>
              <a:rPr sz="4000" b="1" spc="-10" dirty="0">
                <a:solidFill>
                  <a:srgbClr val="404040"/>
                </a:solidFill>
                <a:latin typeface="Trebuchet MS"/>
                <a:cs typeface="Trebuchet MS"/>
              </a:rPr>
              <a:t>darbo rinkos</a:t>
            </a:r>
            <a:r>
              <a:rPr sz="4000" b="1" spc="20" dirty="0">
                <a:solidFill>
                  <a:srgbClr val="404040"/>
                </a:solidFill>
                <a:latin typeface="Trebuchet MS"/>
                <a:cs typeface="Trebuchet MS"/>
              </a:rPr>
              <a:t> </a:t>
            </a:r>
            <a:r>
              <a:rPr sz="4000" b="1" spc="-10" dirty="0">
                <a:solidFill>
                  <a:srgbClr val="404040"/>
                </a:solidFill>
                <a:latin typeface="Trebuchet MS"/>
                <a:cs typeface="Trebuchet MS"/>
              </a:rPr>
              <a:t>dalis,</a:t>
            </a:r>
            <a:endParaRPr sz="4000">
              <a:latin typeface="Trebuchet MS"/>
              <a:cs typeface="Trebuchet MS"/>
            </a:endParaRPr>
          </a:p>
          <a:p>
            <a:pPr marL="12700" marR="17145">
              <a:lnSpc>
                <a:spcPct val="100000"/>
              </a:lnSpc>
            </a:pPr>
            <a:r>
              <a:rPr sz="4000" b="1" spc="-5" dirty="0">
                <a:solidFill>
                  <a:srgbClr val="404040"/>
                </a:solidFill>
                <a:latin typeface="Trebuchet MS"/>
                <a:cs typeface="Trebuchet MS"/>
              </a:rPr>
              <a:t>kurioje </a:t>
            </a:r>
            <a:r>
              <a:rPr sz="4000" b="1" spc="-10" dirty="0">
                <a:solidFill>
                  <a:srgbClr val="404040"/>
                </a:solidFill>
                <a:latin typeface="Trebuchet MS"/>
                <a:cs typeface="Trebuchet MS"/>
              </a:rPr>
              <a:t>darbo </a:t>
            </a:r>
            <a:r>
              <a:rPr sz="4000" b="1" spc="-5" dirty="0">
                <a:solidFill>
                  <a:srgbClr val="404040"/>
                </a:solidFill>
                <a:latin typeface="Trebuchet MS"/>
                <a:cs typeface="Trebuchet MS"/>
              </a:rPr>
              <a:t>jėga </a:t>
            </a:r>
            <a:r>
              <a:rPr sz="4000" b="1" spc="-25" dirty="0">
                <a:solidFill>
                  <a:srgbClr val="404040"/>
                </a:solidFill>
                <a:latin typeface="Trebuchet MS"/>
                <a:cs typeface="Trebuchet MS"/>
              </a:rPr>
              <a:t>perkama </a:t>
            </a:r>
            <a:r>
              <a:rPr sz="4000" b="1" spc="-10" dirty="0">
                <a:solidFill>
                  <a:srgbClr val="404040"/>
                </a:solidFill>
                <a:latin typeface="Trebuchet MS"/>
                <a:cs typeface="Trebuchet MS"/>
              </a:rPr>
              <a:t>ir  parduodama </a:t>
            </a:r>
            <a:r>
              <a:rPr sz="4000" b="1" spc="-20" dirty="0">
                <a:solidFill>
                  <a:srgbClr val="404040"/>
                </a:solidFill>
                <a:latin typeface="Trebuchet MS"/>
                <a:cs typeface="Trebuchet MS"/>
              </a:rPr>
              <a:t>nesudarant </a:t>
            </a:r>
            <a:r>
              <a:rPr sz="4000" b="1" spc="-10" dirty="0">
                <a:solidFill>
                  <a:srgbClr val="404040"/>
                </a:solidFill>
                <a:latin typeface="Trebuchet MS"/>
                <a:cs typeface="Trebuchet MS"/>
              </a:rPr>
              <a:t>darbo  </a:t>
            </a:r>
            <a:r>
              <a:rPr sz="4000" b="1" spc="-5" dirty="0">
                <a:solidFill>
                  <a:srgbClr val="404040"/>
                </a:solidFill>
                <a:latin typeface="Trebuchet MS"/>
                <a:cs typeface="Trebuchet MS"/>
              </a:rPr>
              <a:t>sutarties, </a:t>
            </a:r>
            <a:r>
              <a:rPr sz="4000" b="1" spc="-10" dirty="0">
                <a:solidFill>
                  <a:srgbClr val="404040"/>
                </a:solidFill>
                <a:latin typeface="Trebuchet MS"/>
                <a:cs typeface="Trebuchet MS"/>
              </a:rPr>
              <a:t>ignoruojant</a:t>
            </a:r>
            <a:r>
              <a:rPr sz="4000" b="1" spc="55" dirty="0">
                <a:solidFill>
                  <a:srgbClr val="404040"/>
                </a:solidFill>
                <a:latin typeface="Trebuchet MS"/>
                <a:cs typeface="Trebuchet MS"/>
              </a:rPr>
              <a:t> </a:t>
            </a:r>
            <a:r>
              <a:rPr sz="4000" b="1" spc="-10" dirty="0">
                <a:solidFill>
                  <a:srgbClr val="404040"/>
                </a:solidFill>
                <a:latin typeface="Trebuchet MS"/>
                <a:cs typeface="Trebuchet MS"/>
              </a:rPr>
              <a:t>darbo</a:t>
            </a:r>
            <a:endParaRPr sz="4000">
              <a:latin typeface="Trebuchet MS"/>
              <a:cs typeface="Trebuchet MS"/>
            </a:endParaRPr>
          </a:p>
          <a:p>
            <a:pPr marL="12700" marR="5080">
              <a:lnSpc>
                <a:spcPct val="100000"/>
              </a:lnSpc>
              <a:spcBef>
                <a:spcPts val="5"/>
              </a:spcBef>
            </a:pPr>
            <a:r>
              <a:rPr sz="4000" b="1" spc="-10" dirty="0">
                <a:solidFill>
                  <a:srgbClr val="404040"/>
                </a:solidFill>
                <a:latin typeface="Trebuchet MS"/>
                <a:cs typeface="Trebuchet MS"/>
              </a:rPr>
              <a:t>santykius reguliuojančius  įstatymus. Neoficialioji darbo  </a:t>
            </a:r>
            <a:r>
              <a:rPr sz="4000" b="1" spc="-30" dirty="0">
                <a:solidFill>
                  <a:srgbClr val="404040"/>
                </a:solidFill>
                <a:latin typeface="Trebuchet MS"/>
                <a:cs typeface="Trebuchet MS"/>
              </a:rPr>
              <a:t>rinka </a:t>
            </a:r>
            <a:r>
              <a:rPr sz="4000" b="1" spc="-5" dirty="0">
                <a:solidFill>
                  <a:srgbClr val="404040"/>
                </a:solidFill>
                <a:latin typeface="Trebuchet MS"/>
                <a:cs typeface="Trebuchet MS"/>
              </a:rPr>
              <a:t>dažnai vadinama juodąja  </a:t>
            </a:r>
            <a:r>
              <a:rPr sz="4000" b="1" spc="-10" dirty="0">
                <a:solidFill>
                  <a:srgbClr val="404040"/>
                </a:solidFill>
                <a:latin typeface="Trebuchet MS"/>
                <a:cs typeface="Trebuchet MS"/>
              </a:rPr>
              <a:t>darbo</a:t>
            </a:r>
            <a:r>
              <a:rPr sz="4000" b="1" spc="5" dirty="0">
                <a:solidFill>
                  <a:srgbClr val="404040"/>
                </a:solidFill>
                <a:latin typeface="Trebuchet MS"/>
                <a:cs typeface="Trebuchet MS"/>
              </a:rPr>
              <a:t> </a:t>
            </a:r>
            <a:r>
              <a:rPr sz="4000" b="1" spc="-30" dirty="0">
                <a:solidFill>
                  <a:srgbClr val="404040"/>
                </a:solidFill>
                <a:latin typeface="Trebuchet MS"/>
                <a:cs typeface="Trebuchet MS"/>
              </a:rPr>
              <a:t>rinka.</a:t>
            </a:r>
            <a:endParaRPr sz="4000">
              <a:latin typeface="Trebuchet MS"/>
              <a:cs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267" y="620014"/>
            <a:ext cx="6600190" cy="939800"/>
          </a:xfrm>
          <a:prstGeom prst="rect">
            <a:avLst/>
          </a:prstGeom>
        </p:spPr>
        <p:txBody>
          <a:bodyPr vert="horz" wrap="square" lIns="0" tIns="12700" rIns="0" bIns="0" rtlCol="0">
            <a:spAutoFit/>
          </a:bodyPr>
          <a:lstStyle/>
          <a:p>
            <a:pPr marL="12700">
              <a:lnSpc>
                <a:spcPct val="100000"/>
              </a:lnSpc>
              <a:spcBef>
                <a:spcPts val="100"/>
              </a:spcBef>
            </a:pPr>
            <a:r>
              <a:rPr dirty="0"/>
              <a:t>Protų</a:t>
            </a:r>
            <a:r>
              <a:rPr spc="-100" dirty="0"/>
              <a:t> </a:t>
            </a:r>
            <a:r>
              <a:rPr spc="-5" dirty="0"/>
              <a:t>nutekėjimas</a:t>
            </a:r>
          </a:p>
        </p:txBody>
      </p:sp>
      <p:sp>
        <p:nvSpPr>
          <p:cNvPr id="3" name="object 3"/>
          <p:cNvSpPr txBox="1"/>
          <p:nvPr/>
        </p:nvSpPr>
        <p:spPr>
          <a:xfrm>
            <a:off x="258267" y="2240406"/>
            <a:ext cx="7813675" cy="3634740"/>
          </a:xfrm>
          <a:prstGeom prst="rect">
            <a:avLst/>
          </a:prstGeom>
        </p:spPr>
        <p:txBody>
          <a:bodyPr vert="horz" wrap="square" lIns="0" tIns="75565" rIns="0" bIns="0" rtlCol="0">
            <a:spAutoFit/>
          </a:bodyPr>
          <a:lstStyle/>
          <a:p>
            <a:pPr marL="12700" marR="725170" indent="141605">
              <a:lnSpc>
                <a:spcPts val="4000"/>
              </a:lnSpc>
              <a:spcBef>
                <a:spcPts val="595"/>
              </a:spcBef>
              <a:tabLst>
                <a:tab pos="609600" algn="l"/>
                <a:tab pos="4217670" algn="l"/>
                <a:tab pos="5086985" algn="l"/>
              </a:tabLst>
            </a:pPr>
            <a:r>
              <a:rPr sz="3700" b="1" spc="-5" dirty="0">
                <a:solidFill>
                  <a:srgbClr val="404040"/>
                </a:solidFill>
                <a:latin typeface="Trebuchet MS"/>
                <a:cs typeface="Trebuchet MS"/>
              </a:rPr>
              <a:t>-	</a:t>
            </a:r>
            <a:r>
              <a:rPr sz="3700" b="1" spc="110" dirty="0">
                <a:solidFill>
                  <a:srgbClr val="404040"/>
                </a:solidFill>
                <a:latin typeface="Trebuchet MS"/>
                <a:cs typeface="Trebuchet MS"/>
              </a:rPr>
              <a:t>v</a:t>
            </a:r>
            <a:r>
              <a:rPr sz="3700" b="1" spc="-10" dirty="0">
                <a:solidFill>
                  <a:srgbClr val="404040"/>
                </a:solidFill>
                <a:latin typeface="Trebuchet MS"/>
                <a:cs typeface="Trebuchet MS"/>
              </a:rPr>
              <a:t>ien</a:t>
            </a:r>
            <a:r>
              <a:rPr sz="3700" b="1" spc="-5" dirty="0">
                <a:solidFill>
                  <a:srgbClr val="404040"/>
                </a:solidFill>
                <a:latin typeface="Trebuchet MS"/>
                <a:cs typeface="Trebuchet MS"/>
              </a:rPr>
              <a:t>a</a:t>
            </a:r>
            <a:r>
              <a:rPr sz="3700" b="1" spc="10" dirty="0">
                <a:solidFill>
                  <a:srgbClr val="404040"/>
                </a:solidFill>
                <a:latin typeface="Trebuchet MS"/>
                <a:cs typeface="Trebuchet MS"/>
              </a:rPr>
              <a:t> </a:t>
            </a:r>
            <a:r>
              <a:rPr sz="3700" b="1" spc="-10" dirty="0">
                <a:solidFill>
                  <a:srgbClr val="404040"/>
                </a:solidFill>
                <a:latin typeface="Trebuchet MS"/>
                <a:cs typeface="Trebuchet MS"/>
              </a:rPr>
              <a:t>i</a:t>
            </a:r>
            <a:r>
              <a:rPr sz="3700" b="1" spc="-5" dirty="0">
                <a:solidFill>
                  <a:srgbClr val="404040"/>
                </a:solidFill>
                <a:latin typeface="Trebuchet MS"/>
                <a:cs typeface="Trebuchet MS"/>
              </a:rPr>
              <a:t>š aukštos</a:t>
            </a:r>
            <a:r>
              <a:rPr sz="3700" b="1" dirty="0">
                <a:solidFill>
                  <a:srgbClr val="404040"/>
                </a:solidFill>
                <a:latin typeface="Trebuchet MS"/>
                <a:cs typeface="Trebuchet MS"/>
              </a:rPr>
              <a:t>	</a:t>
            </a:r>
            <a:r>
              <a:rPr sz="3700" b="1" spc="-5" dirty="0">
                <a:solidFill>
                  <a:srgbClr val="404040"/>
                </a:solidFill>
                <a:latin typeface="Trebuchet MS"/>
                <a:cs typeface="Trebuchet MS"/>
              </a:rPr>
              <a:t>kvalifi</a:t>
            </a:r>
            <a:r>
              <a:rPr sz="3700" b="1" spc="-120" dirty="0">
                <a:solidFill>
                  <a:srgbClr val="404040"/>
                </a:solidFill>
                <a:latin typeface="Trebuchet MS"/>
                <a:cs typeface="Trebuchet MS"/>
              </a:rPr>
              <a:t>k</a:t>
            </a:r>
            <a:r>
              <a:rPr sz="3700" b="1" spc="-5" dirty="0">
                <a:solidFill>
                  <a:srgbClr val="404040"/>
                </a:solidFill>
                <a:latin typeface="Trebuchet MS"/>
                <a:cs typeface="Trebuchet MS"/>
              </a:rPr>
              <a:t>acijos  darbo</a:t>
            </a:r>
            <a:r>
              <a:rPr sz="3700" b="1" spc="20" dirty="0">
                <a:solidFill>
                  <a:srgbClr val="404040"/>
                </a:solidFill>
                <a:latin typeface="Trebuchet MS"/>
                <a:cs typeface="Trebuchet MS"/>
              </a:rPr>
              <a:t> </a:t>
            </a:r>
            <a:r>
              <a:rPr sz="3700" b="1" spc="-5" dirty="0">
                <a:solidFill>
                  <a:srgbClr val="404040"/>
                </a:solidFill>
                <a:latin typeface="Trebuchet MS"/>
                <a:cs typeface="Trebuchet MS"/>
              </a:rPr>
              <a:t>jėgos</a:t>
            </a:r>
            <a:r>
              <a:rPr sz="3700" b="1" spc="25" dirty="0">
                <a:solidFill>
                  <a:srgbClr val="404040"/>
                </a:solidFill>
                <a:latin typeface="Trebuchet MS"/>
                <a:cs typeface="Trebuchet MS"/>
              </a:rPr>
              <a:t> </a:t>
            </a:r>
            <a:r>
              <a:rPr sz="3700" b="1" spc="-15" dirty="0">
                <a:solidFill>
                  <a:srgbClr val="404040"/>
                </a:solidFill>
                <a:latin typeface="Trebuchet MS"/>
                <a:cs typeface="Trebuchet MS"/>
              </a:rPr>
              <a:t>migracijos	</a:t>
            </a:r>
            <a:r>
              <a:rPr sz="3700" b="1" spc="-5" dirty="0">
                <a:solidFill>
                  <a:srgbClr val="404040"/>
                </a:solidFill>
                <a:latin typeface="Trebuchet MS"/>
                <a:cs typeface="Trebuchet MS"/>
              </a:rPr>
              <a:t>formų.</a:t>
            </a:r>
            <a:endParaRPr sz="3700">
              <a:latin typeface="Trebuchet MS"/>
              <a:cs typeface="Trebuchet MS"/>
            </a:endParaRPr>
          </a:p>
          <a:p>
            <a:pPr marL="12700">
              <a:lnSpc>
                <a:spcPts val="3710"/>
              </a:lnSpc>
            </a:pPr>
            <a:r>
              <a:rPr sz="3700" b="1" spc="-20" dirty="0">
                <a:solidFill>
                  <a:srgbClr val="404040"/>
                </a:solidFill>
                <a:latin typeface="Trebuchet MS"/>
                <a:cs typeface="Trebuchet MS"/>
              </a:rPr>
              <a:t>Atsirado </a:t>
            </a:r>
            <a:r>
              <a:rPr sz="3700" b="1" spc="-5" dirty="0">
                <a:solidFill>
                  <a:srgbClr val="404040"/>
                </a:solidFill>
                <a:latin typeface="Trebuchet MS"/>
                <a:cs typeface="Trebuchet MS"/>
              </a:rPr>
              <a:t>šio amžiaus </a:t>
            </a:r>
            <a:r>
              <a:rPr sz="3700" b="1" spc="5" dirty="0">
                <a:solidFill>
                  <a:srgbClr val="404040"/>
                </a:solidFill>
                <a:latin typeface="Trebuchet MS"/>
                <a:cs typeface="Trebuchet MS"/>
              </a:rPr>
              <a:t>viduryje </a:t>
            </a:r>
            <a:r>
              <a:rPr sz="3700" b="1" spc="-5" dirty="0">
                <a:solidFill>
                  <a:srgbClr val="404040"/>
                </a:solidFill>
                <a:latin typeface="Trebuchet MS"/>
                <a:cs typeface="Trebuchet MS"/>
              </a:rPr>
              <a:t>dėl</a:t>
            </a:r>
            <a:endParaRPr sz="3700">
              <a:latin typeface="Trebuchet MS"/>
              <a:cs typeface="Trebuchet MS"/>
            </a:endParaRPr>
          </a:p>
          <a:p>
            <a:pPr marL="12700" marR="5080">
              <a:lnSpc>
                <a:spcPct val="90000"/>
              </a:lnSpc>
              <a:spcBef>
                <a:spcPts val="225"/>
              </a:spcBef>
            </a:pPr>
            <a:r>
              <a:rPr sz="3700" b="1" spc="-10" dirty="0">
                <a:solidFill>
                  <a:srgbClr val="404040"/>
                </a:solidFill>
                <a:latin typeface="Trebuchet MS"/>
                <a:cs typeface="Trebuchet MS"/>
              </a:rPr>
              <a:t>mokslo </a:t>
            </a:r>
            <a:r>
              <a:rPr sz="3700" b="1" spc="-5" dirty="0">
                <a:solidFill>
                  <a:srgbClr val="404040"/>
                </a:solidFill>
                <a:latin typeface="Trebuchet MS"/>
                <a:cs typeface="Trebuchet MS"/>
              </a:rPr>
              <a:t>ir </a:t>
            </a:r>
            <a:r>
              <a:rPr sz="3700" b="1" spc="-10" dirty="0">
                <a:solidFill>
                  <a:srgbClr val="404040"/>
                </a:solidFill>
                <a:latin typeface="Trebuchet MS"/>
                <a:cs typeface="Trebuchet MS"/>
              </a:rPr>
              <a:t>technikos revoliucijos </a:t>
            </a:r>
            <a:r>
              <a:rPr sz="3700" b="1" spc="-5" dirty="0">
                <a:solidFill>
                  <a:srgbClr val="404040"/>
                </a:solidFill>
                <a:latin typeface="Trebuchet MS"/>
                <a:cs typeface="Trebuchet MS"/>
              </a:rPr>
              <a:t>bei  kvalifikuotų specialistų </a:t>
            </a:r>
            <a:r>
              <a:rPr sz="3700" b="1" spc="-15" dirty="0">
                <a:solidFill>
                  <a:srgbClr val="404040"/>
                </a:solidFill>
                <a:latin typeface="Trebuchet MS"/>
                <a:cs typeface="Trebuchet MS"/>
              </a:rPr>
              <a:t>emigracijos  </a:t>
            </a:r>
            <a:r>
              <a:rPr sz="3700" b="1" spc="-10" dirty="0">
                <a:solidFill>
                  <a:srgbClr val="404040"/>
                </a:solidFill>
                <a:latin typeface="Trebuchet MS"/>
                <a:cs typeface="Trebuchet MS"/>
              </a:rPr>
              <a:t>(daugiausia </a:t>
            </a:r>
            <a:r>
              <a:rPr sz="3700" b="1" spc="-5" dirty="0">
                <a:solidFill>
                  <a:srgbClr val="404040"/>
                </a:solidFill>
                <a:latin typeface="Trebuchet MS"/>
                <a:cs typeface="Trebuchet MS"/>
              </a:rPr>
              <a:t>iš besivystančių šalių į  </a:t>
            </a:r>
            <a:r>
              <a:rPr sz="3700" b="1" spc="-10" dirty="0">
                <a:solidFill>
                  <a:srgbClr val="404040"/>
                </a:solidFill>
                <a:latin typeface="Trebuchet MS"/>
                <a:cs typeface="Trebuchet MS"/>
              </a:rPr>
              <a:t>išsivysčiusias).</a:t>
            </a:r>
            <a:endParaRPr sz="3700">
              <a:latin typeface="Trebuchet MS"/>
              <a:cs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31542" y="4182281"/>
            <a:ext cx="4012565" cy="2675890"/>
          </a:xfrm>
          <a:custGeom>
            <a:avLst/>
            <a:gdLst/>
            <a:ahLst/>
            <a:cxnLst/>
            <a:rect l="l" t="t" r="r" b="b"/>
            <a:pathLst>
              <a:path w="4012565" h="2675890">
                <a:moveTo>
                  <a:pt x="0" y="2675717"/>
                </a:moveTo>
                <a:lnTo>
                  <a:pt x="4012456" y="0"/>
                </a:lnTo>
              </a:path>
            </a:pathLst>
          </a:custGeom>
          <a:ln w="9144">
            <a:solidFill>
              <a:srgbClr val="D9D9D9"/>
            </a:solidFill>
          </a:ln>
        </p:spPr>
        <p:txBody>
          <a:bodyPr wrap="square" lIns="0" tIns="0" rIns="0" bIns="0" rtlCol="0"/>
          <a:lstStyle/>
          <a:p>
            <a:endParaRPr/>
          </a:p>
        </p:txBody>
      </p:sp>
      <p:sp>
        <p:nvSpPr>
          <p:cNvPr id="3" name="object 3"/>
          <p:cNvSpPr/>
          <p:nvPr/>
        </p:nvSpPr>
        <p:spPr>
          <a:xfrm>
            <a:off x="7042404" y="0"/>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sp>
        <p:nvSpPr>
          <p:cNvPr id="4" name="object 4"/>
          <p:cNvSpPr/>
          <p:nvPr/>
        </p:nvSpPr>
        <p:spPr>
          <a:xfrm>
            <a:off x="6891728" y="0"/>
            <a:ext cx="2252345" cy="6858000"/>
          </a:xfrm>
          <a:custGeom>
            <a:avLst/>
            <a:gdLst/>
            <a:ahLst/>
            <a:cxnLst/>
            <a:rect l="l" t="t" r="r" b="b"/>
            <a:pathLst>
              <a:path w="2252345" h="6858000">
                <a:moveTo>
                  <a:pt x="2023163" y="0"/>
                </a:moveTo>
                <a:lnTo>
                  <a:pt x="0" y="6857998"/>
                </a:lnTo>
                <a:lnTo>
                  <a:pt x="2252271" y="6857998"/>
                </a:lnTo>
                <a:lnTo>
                  <a:pt x="2252271" y="8226"/>
                </a:lnTo>
                <a:lnTo>
                  <a:pt x="2023163" y="0"/>
                </a:lnTo>
                <a:close/>
              </a:path>
            </a:pathLst>
          </a:custGeom>
          <a:solidFill>
            <a:srgbClr val="90C225">
              <a:alpha val="30195"/>
            </a:srgbClr>
          </a:solidFill>
        </p:spPr>
        <p:txBody>
          <a:bodyPr wrap="square" lIns="0" tIns="0" rIns="0" bIns="0" rtlCol="0"/>
          <a:lstStyle/>
          <a:p>
            <a:endParaRPr/>
          </a:p>
        </p:txBody>
      </p:sp>
      <p:sp>
        <p:nvSpPr>
          <p:cNvPr id="5" name="object 5"/>
          <p:cNvSpPr/>
          <p:nvPr/>
        </p:nvSpPr>
        <p:spPr>
          <a:xfrm>
            <a:off x="7207072" y="0"/>
            <a:ext cx="1937385" cy="6858000"/>
          </a:xfrm>
          <a:custGeom>
            <a:avLst/>
            <a:gdLst/>
            <a:ahLst/>
            <a:cxnLst/>
            <a:rect l="l" t="t" r="r" b="b"/>
            <a:pathLst>
              <a:path w="1937384" h="6858000">
                <a:moveTo>
                  <a:pt x="1936927" y="0"/>
                </a:moveTo>
                <a:lnTo>
                  <a:pt x="0" y="0"/>
                </a:lnTo>
                <a:lnTo>
                  <a:pt x="1200326" y="6857996"/>
                </a:lnTo>
                <a:lnTo>
                  <a:pt x="1936927" y="6857996"/>
                </a:lnTo>
                <a:lnTo>
                  <a:pt x="1936927" y="0"/>
                </a:lnTo>
                <a:close/>
              </a:path>
            </a:pathLst>
          </a:custGeom>
          <a:solidFill>
            <a:srgbClr val="90C225">
              <a:alpha val="19999"/>
            </a:srgbClr>
          </a:solidFill>
        </p:spPr>
        <p:txBody>
          <a:bodyPr wrap="square" lIns="0" tIns="0" rIns="0" bIns="0" rtlCol="0"/>
          <a:lstStyle/>
          <a:p>
            <a:endParaRPr/>
          </a:p>
        </p:txBody>
      </p:sp>
      <p:sp>
        <p:nvSpPr>
          <p:cNvPr id="6" name="object 6"/>
          <p:cNvSpPr/>
          <p:nvPr/>
        </p:nvSpPr>
        <p:spPr>
          <a:xfrm>
            <a:off x="6638545" y="3921068"/>
            <a:ext cx="2505710" cy="2937510"/>
          </a:xfrm>
          <a:custGeom>
            <a:avLst/>
            <a:gdLst/>
            <a:ahLst/>
            <a:cxnLst/>
            <a:rect l="l" t="t" r="r" b="b"/>
            <a:pathLst>
              <a:path w="2505709" h="2937509">
                <a:moveTo>
                  <a:pt x="2505454" y="0"/>
                </a:moveTo>
                <a:lnTo>
                  <a:pt x="0" y="2936930"/>
                </a:lnTo>
                <a:lnTo>
                  <a:pt x="2505454" y="2936930"/>
                </a:lnTo>
                <a:lnTo>
                  <a:pt x="2505454" y="0"/>
                </a:lnTo>
                <a:close/>
              </a:path>
            </a:pathLst>
          </a:custGeom>
          <a:solidFill>
            <a:srgbClr val="539F20">
              <a:alpha val="72155"/>
            </a:srgbClr>
          </a:solidFill>
        </p:spPr>
        <p:txBody>
          <a:bodyPr wrap="square" lIns="0" tIns="0" rIns="0" bIns="0" rtlCol="0"/>
          <a:lstStyle/>
          <a:p>
            <a:endParaRPr/>
          </a:p>
        </p:txBody>
      </p:sp>
      <p:sp>
        <p:nvSpPr>
          <p:cNvPr id="7" name="object 7"/>
          <p:cNvSpPr/>
          <p:nvPr/>
        </p:nvSpPr>
        <p:spPr>
          <a:xfrm>
            <a:off x="7012871" y="0"/>
            <a:ext cx="2131695" cy="6858000"/>
          </a:xfrm>
          <a:custGeom>
            <a:avLst/>
            <a:gdLst/>
            <a:ahLst/>
            <a:cxnLst/>
            <a:rect l="l" t="t" r="r" b="b"/>
            <a:pathLst>
              <a:path w="2131695" h="6858000">
                <a:moveTo>
                  <a:pt x="2131127" y="0"/>
                </a:moveTo>
                <a:lnTo>
                  <a:pt x="0" y="0"/>
                </a:lnTo>
                <a:lnTo>
                  <a:pt x="1854139" y="6857996"/>
                </a:lnTo>
                <a:lnTo>
                  <a:pt x="2131127" y="6849802"/>
                </a:lnTo>
                <a:lnTo>
                  <a:pt x="2131127" y="0"/>
                </a:lnTo>
                <a:close/>
              </a:path>
            </a:pathLst>
          </a:custGeom>
          <a:solidFill>
            <a:srgbClr val="3E7818">
              <a:alpha val="70195"/>
            </a:srgbClr>
          </a:solidFill>
        </p:spPr>
        <p:txBody>
          <a:bodyPr wrap="square" lIns="0" tIns="0" rIns="0" bIns="0" rtlCol="0"/>
          <a:lstStyle/>
          <a:p>
            <a:endParaRPr/>
          </a:p>
        </p:txBody>
      </p:sp>
      <p:sp>
        <p:nvSpPr>
          <p:cNvPr id="8" name="object 8"/>
          <p:cNvSpPr/>
          <p:nvPr/>
        </p:nvSpPr>
        <p:spPr>
          <a:xfrm>
            <a:off x="8295132" y="0"/>
            <a:ext cx="848994" cy="6858000"/>
          </a:xfrm>
          <a:custGeom>
            <a:avLst/>
            <a:gdLst/>
            <a:ahLst/>
            <a:cxnLst/>
            <a:rect l="l" t="t" r="r" b="b"/>
            <a:pathLst>
              <a:path w="848995" h="6858000">
                <a:moveTo>
                  <a:pt x="848867" y="0"/>
                </a:moveTo>
                <a:lnTo>
                  <a:pt x="676515" y="0"/>
                </a:lnTo>
                <a:lnTo>
                  <a:pt x="0" y="6857996"/>
                </a:lnTo>
                <a:lnTo>
                  <a:pt x="848867" y="6857996"/>
                </a:lnTo>
                <a:lnTo>
                  <a:pt x="848867" y="0"/>
                </a:lnTo>
                <a:close/>
              </a:path>
            </a:pathLst>
          </a:custGeom>
          <a:solidFill>
            <a:srgbClr val="C0E374">
              <a:alpha val="70195"/>
            </a:srgbClr>
          </a:solidFill>
        </p:spPr>
        <p:txBody>
          <a:bodyPr wrap="square" lIns="0" tIns="0" rIns="0" bIns="0" rtlCol="0"/>
          <a:lstStyle/>
          <a:p>
            <a:endParaRPr/>
          </a:p>
        </p:txBody>
      </p:sp>
      <p:sp>
        <p:nvSpPr>
          <p:cNvPr id="9" name="object 9"/>
          <p:cNvSpPr/>
          <p:nvPr/>
        </p:nvSpPr>
        <p:spPr>
          <a:xfrm>
            <a:off x="8078449" y="0"/>
            <a:ext cx="1065530" cy="6858000"/>
          </a:xfrm>
          <a:custGeom>
            <a:avLst/>
            <a:gdLst/>
            <a:ahLst/>
            <a:cxnLst/>
            <a:rect l="l" t="t" r="r" b="b"/>
            <a:pathLst>
              <a:path w="1065529" h="6858000">
                <a:moveTo>
                  <a:pt x="1051063" y="0"/>
                </a:moveTo>
                <a:lnTo>
                  <a:pt x="0" y="0"/>
                </a:lnTo>
                <a:lnTo>
                  <a:pt x="937406" y="6857996"/>
                </a:lnTo>
                <a:lnTo>
                  <a:pt x="1065296" y="6857996"/>
                </a:lnTo>
                <a:lnTo>
                  <a:pt x="1065455" y="6654302"/>
                </a:lnTo>
                <a:lnTo>
                  <a:pt x="1065405" y="6145234"/>
                </a:lnTo>
                <a:lnTo>
                  <a:pt x="1065165" y="5890784"/>
                </a:lnTo>
                <a:lnTo>
                  <a:pt x="1064711" y="5585510"/>
                </a:lnTo>
                <a:lnTo>
                  <a:pt x="1063982" y="5229435"/>
                </a:lnTo>
                <a:lnTo>
                  <a:pt x="1062782" y="4771727"/>
                </a:lnTo>
                <a:lnTo>
                  <a:pt x="1060321" y="4009060"/>
                </a:lnTo>
                <a:lnTo>
                  <a:pt x="1054930" y="2483906"/>
                </a:lnTo>
                <a:lnTo>
                  <a:pt x="1053375" y="1975424"/>
                </a:lnTo>
                <a:lnTo>
                  <a:pt x="1052337" y="1568557"/>
                </a:lnTo>
                <a:lnTo>
                  <a:pt x="1051624" y="1212471"/>
                </a:lnTo>
                <a:lnTo>
                  <a:pt x="1051188" y="907185"/>
                </a:lnTo>
                <a:lnTo>
                  <a:pt x="1050963" y="652725"/>
                </a:lnTo>
                <a:lnTo>
                  <a:pt x="1050923" y="194553"/>
                </a:lnTo>
                <a:lnTo>
                  <a:pt x="1051063" y="0"/>
                </a:lnTo>
                <a:close/>
              </a:path>
            </a:pathLst>
          </a:custGeom>
          <a:solidFill>
            <a:srgbClr val="90C225">
              <a:alpha val="65097"/>
            </a:srgbClr>
          </a:solidFill>
        </p:spPr>
        <p:txBody>
          <a:bodyPr wrap="square" lIns="0" tIns="0" rIns="0" bIns="0" rtlCol="0"/>
          <a:lstStyle/>
          <a:p>
            <a:endParaRPr/>
          </a:p>
        </p:txBody>
      </p:sp>
      <p:sp>
        <p:nvSpPr>
          <p:cNvPr id="10" name="object 10"/>
          <p:cNvSpPr/>
          <p:nvPr/>
        </p:nvSpPr>
        <p:spPr>
          <a:xfrm>
            <a:off x="8060436" y="4903644"/>
            <a:ext cx="1083945" cy="1954530"/>
          </a:xfrm>
          <a:custGeom>
            <a:avLst/>
            <a:gdLst/>
            <a:ahLst/>
            <a:cxnLst/>
            <a:rect l="l" t="t" r="r" b="b"/>
            <a:pathLst>
              <a:path w="1083945" h="1954529">
                <a:moveTo>
                  <a:pt x="1083562" y="0"/>
                </a:moveTo>
                <a:lnTo>
                  <a:pt x="0" y="1954354"/>
                </a:lnTo>
                <a:lnTo>
                  <a:pt x="1083562" y="1949315"/>
                </a:lnTo>
                <a:lnTo>
                  <a:pt x="1083562" y="0"/>
                </a:lnTo>
                <a:close/>
              </a:path>
            </a:pathLst>
          </a:custGeom>
          <a:solidFill>
            <a:srgbClr val="90C225">
              <a:alpha val="79998"/>
            </a:srgbClr>
          </a:solidFill>
        </p:spPr>
        <p:txBody>
          <a:bodyPr wrap="square" lIns="0" tIns="0" rIns="0" bIns="0" rtlCol="0"/>
          <a:lstStyle/>
          <a:p>
            <a:endParaRPr/>
          </a:p>
        </p:txBody>
      </p:sp>
      <p:sp>
        <p:nvSpPr>
          <p:cNvPr id="11" name="object 11"/>
          <p:cNvSpPr/>
          <p:nvPr/>
        </p:nvSpPr>
        <p:spPr>
          <a:xfrm>
            <a:off x="0" y="0"/>
            <a:ext cx="855344" cy="5629275"/>
          </a:xfrm>
          <a:custGeom>
            <a:avLst/>
            <a:gdLst/>
            <a:ahLst/>
            <a:cxnLst/>
            <a:rect l="l" t="t" r="r" b="b"/>
            <a:pathLst>
              <a:path w="855344" h="5629275">
                <a:moveTo>
                  <a:pt x="854963" y="0"/>
                </a:moveTo>
                <a:lnTo>
                  <a:pt x="0" y="0"/>
                </a:lnTo>
                <a:lnTo>
                  <a:pt x="0" y="5628971"/>
                </a:lnTo>
                <a:lnTo>
                  <a:pt x="854963" y="7747"/>
                </a:lnTo>
                <a:lnTo>
                  <a:pt x="854963" y="0"/>
                </a:lnTo>
                <a:close/>
              </a:path>
            </a:pathLst>
          </a:custGeom>
          <a:solidFill>
            <a:srgbClr val="90C225">
              <a:alpha val="85096"/>
            </a:srgbClr>
          </a:solidFill>
        </p:spPr>
        <p:txBody>
          <a:bodyPr wrap="square" lIns="0" tIns="0" rIns="0" bIns="0" rtlCol="0"/>
          <a:lstStyle/>
          <a:p>
            <a:endParaRPr/>
          </a:p>
        </p:txBody>
      </p:sp>
      <p:sp>
        <p:nvSpPr>
          <p:cNvPr id="12" name="object 12"/>
          <p:cNvSpPr txBox="1">
            <a:spLocks noGrp="1"/>
          </p:cNvSpPr>
          <p:nvPr>
            <p:ph type="title"/>
          </p:nvPr>
        </p:nvSpPr>
        <p:spPr>
          <a:xfrm>
            <a:off x="877925" y="628903"/>
            <a:ext cx="6236970" cy="1031240"/>
          </a:xfrm>
          <a:prstGeom prst="rect">
            <a:avLst/>
          </a:prstGeom>
        </p:spPr>
        <p:txBody>
          <a:bodyPr vert="horz" wrap="square" lIns="0" tIns="12700" rIns="0" bIns="0" rtlCol="0">
            <a:spAutoFit/>
          </a:bodyPr>
          <a:lstStyle/>
          <a:p>
            <a:pPr marL="12700">
              <a:lnSpc>
                <a:spcPct val="100000"/>
              </a:lnSpc>
              <a:spcBef>
                <a:spcPts val="100"/>
              </a:spcBef>
            </a:pPr>
            <a:r>
              <a:rPr sz="6600" i="1" spc="-475" dirty="0">
                <a:latin typeface="Times New Roman"/>
                <a:cs typeface="Times New Roman"/>
              </a:rPr>
              <a:t>Sąvokos</a:t>
            </a:r>
            <a:r>
              <a:rPr sz="6600" i="1" spc="-290" dirty="0">
                <a:latin typeface="Times New Roman"/>
                <a:cs typeface="Times New Roman"/>
              </a:rPr>
              <a:t> </a:t>
            </a:r>
            <a:r>
              <a:rPr sz="6600" i="1" spc="-585" dirty="0">
                <a:latin typeface="Times New Roman"/>
                <a:cs typeface="Times New Roman"/>
              </a:rPr>
              <a:t>ekonomikoje</a:t>
            </a:r>
            <a:endParaRPr sz="6600">
              <a:latin typeface="Times New Roman"/>
              <a:cs typeface="Times New Roman"/>
            </a:endParaRPr>
          </a:p>
        </p:txBody>
      </p:sp>
      <p:sp>
        <p:nvSpPr>
          <p:cNvPr id="13" name="object 13"/>
          <p:cNvSpPr txBox="1"/>
          <p:nvPr/>
        </p:nvSpPr>
        <p:spPr>
          <a:xfrm>
            <a:off x="1828926" y="3507688"/>
            <a:ext cx="5290185" cy="1158651"/>
          </a:xfrm>
          <a:prstGeom prst="rect">
            <a:avLst/>
          </a:prstGeom>
        </p:spPr>
        <p:txBody>
          <a:bodyPr vert="horz" wrap="square" lIns="0" tIns="12065" rIns="0" bIns="0" rtlCol="0">
            <a:spAutoFit/>
          </a:bodyPr>
          <a:lstStyle/>
          <a:p>
            <a:pPr marR="9525" algn="r">
              <a:lnSpc>
                <a:spcPct val="100000"/>
              </a:lnSpc>
              <a:spcBef>
                <a:spcPts val="95"/>
              </a:spcBef>
            </a:pPr>
            <a:endParaRPr sz="4250" dirty="0">
              <a:latin typeface="Times New Roman"/>
              <a:cs typeface="Times New Roman"/>
            </a:endParaRPr>
          </a:p>
          <a:p>
            <a:pPr marR="5080" algn="r">
              <a:lnSpc>
                <a:spcPct val="100000"/>
              </a:lnSpc>
            </a:pPr>
            <a:r>
              <a:rPr sz="3200" b="1" i="1" spc="-365" dirty="0">
                <a:latin typeface="Arial"/>
                <a:cs typeface="Arial"/>
              </a:rPr>
              <a:t>2018</a:t>
            </a:r>
            <a:r>
              <a:rPr sz="3200" b="1" i="1" spc="-155" dirty="0">
                <a:latin typeface="Arial"/>
                <a:cs typeface="Arial"/>
              </a:rPr>
              <a:t>-</a:t>
            </a:r>
            <a:r>
              <a:rPr sz="3200" b="1" i="1" spc="-365" dirty="0">
                <a:latin typeface="Arial"/>
                <a:cs typeface="Arial"/>
              </a:rPr>
              <a:t>03</a:t>
            </a:r>
            <a:r>
              <a:rPr sz="3200" b="1" i="1" spc="-170" dirty="0">
                <a:latin typeface="Arial"/>
                <a:cs typeface="Arial"/>
              </a:rPr>
              <a:t>-</a:t>
            </a:r>
            <a:r>
              <a:rPr sz="3200" b="1" i="1" spc="-365" dirty="0">
                <a:latin typeface="Arial"/>
                <a:cs typeface="Arial"/>
              </a:rPr>
              <a:t>13</a:t>
            </a:r>
            <a:endParaRPr sz="32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3873500" cy="939800"/>
          </a:xfrm>
          <a:prstGeom prst="rect">
            <a:avLst/>
          </a:prstGeom>
        </p:spPr>
        <p:txBody>
          <a:bodyPr vert="horz" wrap="square" lIns="0" tIns="12700" rIns="0" bIns="0" rtlCol="0">
            <a:spAutoFit/>
          </a:bodyPr>
          <a:lstStyle/>
          <a:p>
            <a:pPr marL="12700">
              <a:lnSpc>
                <a:spcPct val="100000"/>
              </a:lnSpc>
              <a:spcBef>
                <a:spcPts val="100"/>
              </a:spcBef>
            </a:pPr>
            <a:r>
              <a:rPr dirty="0"/>
              <a:t>Ekonomi</a:t>
            </a:r>
            <a:r>
              <a:rPr spc="-175" dirty="0"/>
              <a:t>k</a:t>
            </a:r>
            <a:r>
              <a:rPr dirty="0"/>
              <a:t>a</a:t>
            </a:r>
          </a:p>
        </p:txBody>
      </p:sp>
      <p:sp>
        <p:nvSpPr>
          <p:cNvPr id="3" name="object 3"/>
          <p:cNvSpPr txBox="1"/>
          <p:nvPr/>
        </p:nvSpPr>
        <p:spPr>
          <a:xfrm>
            <a:off x="724916" y="1792604"/>
            <a:ext cx="6715125" cy="4902835"/>
          </a:xfrm>
          <a:prstGeom prst="rect">
            <a:avLst/>
          </a:prstGeom>
        </p:spPr>
        <p:txBody>
          <a:bodyPr vert="horz" wrap="square" lIns="0" tIns="12065" rIns="0" bIns="0" rtlCol="0">
            <a:spAutoFit/>
          </a:bodyPr>
          <a:lstStyle/>
          <a:p>
            <a:pPr marL="12700" marR="5080" indent="141605">
              <a:lnSpc>
                <a:spcPct val="100000"/>
              </a:lnSpc>
              <a:spcBef>
                <a:spcPts val="95"/>
              </a:spcBef>
            </a:pPr>
            <a:r>
              <a:rPr sz="4000" b="1" spc="-5" dirty="0">
                <a:solidFill>
                  <a:srgbClr val="404040"/>
                </a:solidFill>
                <a:latin typeface="Arial"/>
                <a:cs typeface="Arial"/>
              </a:rPr>
              <a:t>- tiriantis individų </a:t>
            </a:r>
            <a:r>
              <a:rPr sz="4000" b="1" spc="-10" dirty="0">
                <a:solidFill>
                  <a:srgbClr val="404040"/>
                </a:solidFill>
                <a:latin typeface="Arial"/>
                <a:cs typeface="Arial"/>
              </a:rPr>
              <a:t>elgseną  </a:t>
            </a:r>
            <a:r>
              <a:rPr sz="4000" b="1" spc="-5" dirty="0">
                <a:solidFill>
                  <a:srgbClr val="404040"/>
                </a:solidFill>
                <a:latin typeface="Arial"/>
                <a:cs typeface="Arial"/>
              </a:rPr>
              <a:t>esant nuolatiniam gamybos  faktorių trūkumui, tiesiogiai  darantį įtaką produkcijai,  paskirstymui ir vartojimui,  ūkinei veiklai, ūkiui. Ja  siekiama patenkinti savo  poreikius.</a:t>
            </a:r>
            <a:endParaRPr sz="40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2508885" cy="939800"/>
          </a:xfrm>
          <a:prstGeom prst="rect">
            <a:avLst/>
          </a:prstGeom>
        </p:spPr>
        <p:txBody>
          <a:bodyPr vert="horz" wrap="square" lIns="0" tIns="12700" rIns="0" bIns="0" rtlCol="0">
            <a:spAutoFit/>
          </a:bodyPr>
          <a:lstStyle/>
          <a:p>
            <a:pPr marL="12700">
              <a:lnSpc>
                <a:spcPct val="100000"/>
              </a:lnSpc>
              <a:spcBef>
                <a:spcPts val="100"/>
              </a:spcBef>
            </a:pPr>
            <a:r>
              <a:rPr spc="-335" dirty="0"/>
              <a:t>V</a:t>
            </a:r>
            <a:r>
              <a:rPr dirty="0"/>
              <a:t>erslas</a:t>
            </a:r>
          </a:p>
        </p:txBody>
      </p:sp>
      <p:sp>
        <p:nvSpPr>
          <p:cNvPr id="3" name="object 3"/>
          <p:cNvSpPr txBox="1"/>
          <p:nvPr/>
        </p:nvSpPr>
        <p:spPr>
          <a:xfrm>
            <a:off x="724916" y="2180031"/>
            <a:ext cx="5923915" cy="1854200"/>
          </a:xfrm>
          <a:prstGeom prst="rect">
            <a:avLst/>
          </a:prstGeom>
        </p:spPr>
        <p:txBody>
          <a:bodyPr vert="horz" wrap="square" lIns="0" tIns="12065" rIns="0" bIns="0" rtlCol="0">
            <a:spAutoFit/>
          </a:bodyPr>
          <a:lstStyle/>
          <a:p>
            <a:pPr marL="12700">
              <a:lnSpc>
                <a:spcPct val="100000"/>
              </a:lnSpc>
              <a:spcBef>
                <a:spcPts val="95"/>
              </a:spcBef>
            </a:pPr>
            <a:r>
              <a:rPr sz="4000" b="1" spc="-5" dirty="0">
                <a:solidFill>
                  <a:srgbClr val="404040"/>
                </a:solidFill>
                <a:latin typeface="Trebuchet MS"/>
                <a:cs typeface="Trebuchet MS"/>
              </a:rPr>
              <a:t>- </a:t>
            </a:r>
            <a:r>
              <a:rPr sz="4000" b="1" spc="-10" dirty="0">
                <a:solidFill>
                  <a:srgbClr val="404040"/>
                </a:solidFill>
                <a:latin typeface="Trebuchet MS"/>
                <a:cs typeface="Trebuchet MS"/>
              </a:rPr>
              <a:t>įmonė, teikianti</a:t>
            </a:r>
            <a:r>
              <a:rPr sz="4000" b="1" spc="5" dirty="0">
                <a:solidFill>
                  <a:srgbClr val="404040"/>
                </a:solidFill>
                <a:latin typeface="Trebuchet MS"/>
                <a:cs typeface="Trebuchet MS"/>
              </a:rPr>
              <a:t> </a:t>
            </a:r>
            <a:r>
              <a:rPr sz="4000" b="1" spc="-10" dirty="0">
                <a:solidFill>
                  <a:srgbClr val="404040"/>
                </a:solidFill>
                <a:latin typeface="Trebuchet MS"/>
                <a:cs typeface="Trebuchet MS"/>
              </a:rPr>
              <a:t>ir</a:t>
            </a:r>
            <a:endParaRPr sz="4000">
              <a:latin typeface="Trebuchet MS"/>
              <a:cs typeface="Trebuchet MS"/>
            </a:endParaRPr>
          </a:p>
          <a:p>
            <a:pPr marL="12700">
              <a:lnSpc>
                <a:spcPct val="100000"/>
              </a:lnSpc>
              <a:spcBef>
                <a:spcPts val="5"/>
              </a:spcBef>
            </a:pPr>
            <a:r>
              <a:rPr sz="4000" b="1" spc="-5" dirty="0">
                <a:solidFill>
                  <a:srgbClr val="404040"/>
                </a:solidFill>
                <a:latin typeface="Trebuchet MS"/>
                <a:cs typeface="Trebuchet MS"/>
              </a:rPr>
              <a:t>aprūpinanti</a:t>
            </a:r>
            <a:r>
              <a:rPr sz="4000" b="1" spc="-20" dirty="0">
                <a:solidFill>
                  <a:srgbClr val="404040"/>
                </a:solidFill>
                <a:latin typeface="Trebuchet MS"/>
                <a:cs typeface="Trebuchet MS"/>
              </a:rPr>
              <a:t> </a:t>
            </a:r>
            <a:r>
              <a:rPr sz="4000" b="1" spc="-5" dirty="0">
                <a:solidFill>
                  <a:srgbClr val="404040"/>
                </a:solidFill>
                <a:latin typeface="Trebuchet MS"/>
                <a:cs typeface="Trebuchet MS"/>
              </a:rPr>
              <a:t>pirkėjus</a:t>
            </a:r>
            <a:endParaRPr sz="4000">
              <a:latin typeface="Trebuchet MS"/>
              <a:cs typeface="Trebuchet MS"/>
            </a:endParaRPr>
          </a:p>
          <a:p>
            <a:pPr marL="12700">
              <a:lnSpc>
                <a:spcPct val="100000"/>
              </a:lnSpc>
            </a:pPr>
            <a:r>
              <a:rPr sz="4000" b="1" spc="-5" dirty="0">
                <a:solidFill>
                  <a:srgbClr val="404040"/>
                </a:solidFill>
                <a:latin typeface="Trebuchet MS"/>
                <a:cs typeface="Trebuchet MS"/>
              </a:rPr>
              <a:t>prekėmis ir</a:t>
            </a:r>
            <a:r>
              <a:rPr sz="4000" b="1" spc="-30" dirty="0">
                <a:solidFill>
                  <a:srgbClr val="404040"/>
                </a:solidFill>
                <a:latin typeface="Trebuchet MS"/>
                <a:cs typeface="Trebuchet MS"/>
              </a:rPr>
              <a:t> </a:t>
            </a:r>
            <a:r>
              <a:rPr sz="4000" b="1" spc="-5" dirty="0">
                <a:solidFill>
                  <a:srgbClr val="404040"/>
                </a:solidFill>
                <a:latin typeface="Trebuchet MS"/>
                <a:cs typeface="Trebuchet MS"/>
              </a:rPr>
              <a:t>paslaugomis.</a:t>
            </a:r>
            <a:endParaRPr sz="4000">
              <a:latin typeface="Trebuchet MS"/>
              <a:cs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4257040" cy="939800"/>
          </a:xfrm>
          <a:prstGeom prst="rect">
            <a:avLst/>
          </a:prstGeom>
        </p:spPr>
        <p:txBody>
          <a:bodyPr vert="horz" wrap="square" lIns="0" tIns="12700" rIns="0" bIns="0" rtlCol="0">
            <a:spAutoFit/>
          </a:bodyPr>
          <a:lstStyle/>
          <a:p>
            <a:pPr marL="12700">
              <a:lnSpc>
                <a:spcPct val="100000"/>
              </a:lnSpc>
              <a:spcBef>
                <a:spcPts val="100"/>
              </a:spcBef>
            </a:pPr>
            <a:r>
              <a:rPr spc="-335" dirty="0"/>
              <a:t>V</a:t>
            </a:r>
            <a:r>
              <a:rPr dirty="0"/>
              <a:t>erslinin</a:t>
            </a:r>
            <a:r>
              <a:rPr spc="-195" dirty="0"/>
              <a:t>k</a:t>
            </a:r>
            <a:r>
              <a:rPr dirty="0"/>
              <a:t>as</a:t>
            </a:r>
          </a:p>
        </p:txBody>
      </p:sp>
      <p:sp>
        <p:nvSpPr>
          <p:cNvPr id="3" name="object 3"/>
          <p:cNvSpPr txBox="1"/>
          <p:nvPr/>
        </p:nvSpPr>
        <p:spPr>
          <a:xfrm>
            <a:off x="724916" y="2180031"/>
            <a:ext cx="5955030" cy="3074035"/>
          </a:xfrm>
          <a:prstGeom prst="rect">
            <a:avLst/>
          </a:prstGeom>
        </p:spPr>
        <p:txBody>
          <a:bodyPr vert="horz" wrap="square" lIns="0" tIns="12065" rIns="0" bIns="0" rtlCol="0">
            <a:spAutoFit/>
          </a:bodyPr>
          <a:lstStyle/>
          <a:p>
            <a:pPr marL="12700">
              <a:lnSpc>
                <a:spcPct val="100000"/>
              </a:lnSpc>
              <a:spcBef>
                <a:spcPts val="95"/>
              </a:spcBef>
            </a:pPr>
            <a:r>
              <a:rPr sz="4000" b="1" spc="-5" dirty="0">
                <a:solidFill>
                  <a:srgbClr val="404040"/>
                </a:solidFill>
                <a:latin typeface="Trebuchet MS"/>
                <a:cs typeface="Trebuchet MS"/>
              </a:rPr>
              <a:t>– fizinis</a:t>
            </a:r>
            <a:r>
              <a:rPr sz="4000" b="1" spc="-20" dirty="0">
                <a:solidFill>
                  <a:srgbClr val="404040"/>
                </a:solidFill>
                <a:latin typeface="Trebuchet MS"/>
                <a:cs typeface="Trebuchet MS"/>
              </a:rPr>
              <a:t> </a:t>
            </a:r>
            <a:r>
              <a:rPr sz="4000" b="1" spc="-10" dirty="0">
                <a:solidFill>
                  <a:srgbClr val="404040"/>
                </a:solidFill>
                <a:latin typeface="Trebuchet MS"/>
                <a:cs typeface="Trebuchet MS"/>
              </a:rPr>
              <a:t>asmuo,</a:t>
            </a:r>
            <a:endParaRPr sz="4000">
              <a:latin typeface="Trebuchet MS"/>
              <a:cs typeface="Trebuchet MS"/>
            </a:endParaRPr>
          </a:p>
          <a:p>
            <a:pPr marL="12700" marR="5080">
              <a:lnSpc>
                <a:spcPct val="100000"/>
              </a:lnSpc>
              <a:spcBef>
                <a:spcPts val="5"/>
              </a:spcBef>
            </a:pPr>
            <a:r>
              <a:rPr sz="4000" b="1" spc="-5" dirty="0">
                <a:solidFill>
                  <a:srgbClr val="404040"/>
                </a:solidFill>
                <a:latin typeface="Trebuchet MS"/>
                <a:cs typeface="Trebuchet MS"/>
              </a:rPr>
              <a:t>užsiimantis </a:t>
            </a:r>
            <a:r>
              <a:rPr sz="4000" b="1" spc="-10" dirty="0">
                <a:solidFill>
                  <a:srgbClr val="404040"/>
                </a:solidFill>
                <a:latin typeface="Trebuchet MS"/>
                <a:cs typeface="Trebuchet MS"/>
              </a:rPr>
              <a:t>verslu ir  veikiantis </a:t>
            </a:r>
            <a:r>
              <a:rPr sz="4000" b="1" spc="-25" dirty="0">
                <a:solidFill>
                  <a:srgbClr val="404040"/>
                </a:solidFill>
                <a:latin typeface="Trebuchet MS"/>
                <a:cs typeface="Trebuchet MS"/>
              </a:rPr>
              <a:t>savarankiškai,  </a:t>
            </a:r>
            <a:r>
              <a:rPr sz="4000" b="1" spc="-5" dirty="0">
                <a:solidFill>
                  <a:srgbClr val="404040"/>
                </a:solidFill>
                <a:latin typeface="Trebuchet MS"/>
                <a:cs typeface="Trebuchet MS"/>
              </a:rPr>
              <a:t>savo </a:t>
            </a:r>
            <a:r>
              <a:rPr sz="4000" b="1" spc="-25" dirty="0">
                <a:solidFill>
                  <a:srgbClr val="404040"/>
                </a:solidFill>
                <a:latin typeface="Trebuchet MS"/>
                <a:cs typeface="Trebuchet MS"/>
              </a:rPr>
              <a:t>rizika, </a:t>
            </a:r>
            <a:r>
              <a:rPr sz="4000" b="1" spc="-5" dirty="0">
                <a:solidFill>
                  <a:srgbClr val="404040"/>
                </a:solidFill>
                <a:latin typeface="Trebuchet MS"/>
                <a:cs typeface="Trebuchet MS"/>
              </a:rPr>
              <a:t>savo vardu </a:t>
            </a:r>
            <a:r>
              <a:rPr sz="4000" b="1" spc="-10" dirty="0">
                <a:solidFill>
                  <a:srgbClr val="404040"/>
                </a:solidFill>
                <a:latin typeface="Trebuchet MS"/>
                <a:cs typeface="Trebuchet MS"/>
              </a:rPr>
              <a:t>ir  </a:t>
            </a:r>
            <a:r>
              <a:rPr sz="4000" b="1" spc="-5" dirty="0">
                <a:solidFill>
                  <a:srgbClr val="404040"/>
                </a:solidFill>
                <a:latin typeface="Trebuchet MS"/>
                <a:cs typeface="Trebuchet MS"/>
              </a:rPr>
              <a:t>savo </a:t>
            </a:r>
            <a:r>
              <a:rPr sz="4000" b="1" spc="-20" dirty="0">
                <a:solidFill>
                  <a:srgbClr val="404040"/>
                </a:solidFill>
                <a:latin typeface="Trebuchet MS"/>
                <a:cs typeface="Trebuchet MS"/>
              </a:rPr>
              <a:t>sąskaita.</a:t>
            </a:r>
            <a:endParaRPr sz="40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4"/>
            <a:ext cx="3614420" cy="939800"/>
          </a:xfrm>
          <a:prstGeom prst="rect">
            <a:avLst/>
          </a:prstGeom>
        </p:spPr>
        <p:txBody>
          <a:bodyPr vert="horz" wrap="square" lIns="0" tIns="12700" rIns="0" bIns="0" rtlCol="0">
            <a:spAutoFit/>
          </a:bodyPr>
          <a:lstStyle/>
          <a:p>
            <a:pPr marL="12700">
              <a:lnSpc>
                <a:spcPct val="100000"/>
              </a:lnSpc>
              <a:spcBef>
                <a:spcPts val="100"/>
              </a:spcBef>
            </a:pPr>
            <a:r>
              <a:rPr spc="-40" dirty="0"/>
              <a:t>Verslumas</a:t>
            </a:r>
          </a:p>
        </p:txBody>
      </p:sp>
      <p:sp>
        <p:nvSpPr>
          <p:cNvPr id="3" name="object 3"/>
          <p:cNvSpPr txBox="1"/>
          <p:nvPr/>
        </p:nvSpPr>
        <p:spPr>
          <a:xfrm>
            <a:off x="724916" y="1792604"/>
            <a:ext cx="7047865" cy="4293235"/>
          </a:xfrm>
          <a:prstGeom prst="rect">
            <a:avLst/>
          </a:prstGeom>
        </p:spPr>
        <p:txBody>
          <a:bodyPr vert="horz" wrap="square" lIns="0" tIns="12065" rIns="0" bIns="0" rtlCol="0">
            <a:spAutoFit/>
          </a:bodyPr>
          <a:lstStyle/>
          <a:p>
            <a:pPr marL="12700">
              <a:lnSpc>
                <a:spcPct val="100000"/>
              </a:lnSpc>
              <a:spcBef>
                <a:spcPts val="95"/>
              </a:spcBef>
            </a:pPr>
            <a:r>
              <a:rPr sz="4000" b="1" spc="-5" dirty="0">
                <a:solidFill>
                  <a:srgbClr val="404040"/>
                </a:solidFill>
                <a:latin typeface="Trebuchet MS"/>
                <a:cs typeface="Trebuchet MS"/>
              </a:rPr>
              <a:t>- </a:t>
            </a:r>
            <a:r>
              <a:rPr sz="4000" b="1" spc="-10" dirty="0">
                <a:solidFill>
                  <a:srgbClr val="404040"/>
                </a:solidFill>
                <a:latin typeface="Trebuchet MS"/>
                <a:cs typeface="Trebuchet MS"/>
              </a:rPr>
              <a:t>žmonių </a:t>
            </a:r>
            <a:r>
              <a:rPr sz="4000" b="1" spc="-5" dirty="0">
                <a:solidFill>
                  <a:srgbClr val="404040"/>
                </a:solidFill>
                <a:latin typeface="Trebuchet MS"/>
                <a:cs typeface="Trebuchet MS"/>
              </a:rPr>
              <a:t>polinkis</a:t>
            </a:r>
            <a:r>
              <a:rPr sz="4000" b="1" spc="25" dirty="0">
                <a:solidFill>
                  <a:srgbClr val="404040"/>
                </a:solidFill>
                <a:latin typeface="Trebuchet MS"/>
                <a:cs typeface="Trebuchet MS"/>
              </a:rPr>
              <a:t> </a:t>
            </a:r>
            <a:r>
              <a:rPr sz="4000" b="1" spc="-10" dirty="0">
                <a:solidFill>
                  <a:srgbClr val="404040"/>
                </a:solidFill>
                <a:latin typeface="Trebuchet MS"/>
                <a:cs typeface="Trebuchet MS"/>
              </a:rPr>
              <a:t>ir</a:t>
            </a:r>
            <a:endParaRPr sz="4000">
              <a:latin typeface="Trebuchet MS"/>
              <a:cs typeface="Trebuchet MS"/>
            </a:endParaRPr>
          </a:p>
          <a:p>
            <a:pPr marL="12700" marR="327660">
              <a:lnSpc>
                <a:spcPct val="100000"/>
              </a:lnSpc>
            </a:pPr>
            <a:r>
              <a:rPr sz="4000" b="1" spc="-5" dirty="0">
                <a:solidFill>
                  <a:srgbClr val="404040"/>
                </a:solidFill>
                <a:latin typeface="Trebuchet MS"/>
                <a:cs typeface="Trebuchet MS"/>
              </a:rPr>
              <a:t>gebėjimas imtis </a:t>
            </a:r>
            <a:r>
              <a:rPr sz="4000" b="1" spc="-10" dirty="0">
                <a:solidFill>
                  <a:srgbClr val="404040"/>
                </a:solidFill>
                <a:latin typeface="Trebuchet MS"/>
                <a:cs typeface="Trebuchet MS"/>
              </a:rPr>
              <a:t>ekonominės  veiklos </a:t>
            </a:r>
            <a:r>
              <a:rPr sz="4000" b="1" spc="-5" dirty="0">
                <a:solidFill>
                  <a:srgbClr val="404040"/>
                </a:solidFill>
                <a:latin typeface="Trebuchet MS"/>
                <a:cs typeface="Trebuchet MS"/>
              </a:rPr>
              <a:t>sujungiant </a:t>
            </a:r>
            <a:r>
              <a:rPr sz="4000" b="1" spc="-20" dirty="0">
                <a:solidFill>
                  <a:srgbClr val="404040"/>
                </a:solidFill>
                <a:latin typeface="Trebuchet MS"/>
                <a:cs typeface="Trebuchet MS"/>
              </a:rPr>
              <a:t>kapitalą,  </a:t>
            </a:r>
            <a:r>
              <a:rPr sz="4000" b="1" spc="-5" dirty="0">
                <a:solidFill>
                  <a:srgbClr val="404040"/>
                </a:solidFill>
                <a:latin typeface="Trebuchet MS"/>
                <a:cs typeface="Trebuchet MS"/>
              </a:rPr>
              <a:t>darbą ir kitus</a:t>
            </a:r>
            <a:r>
              <a:rPr sz="4000" b="1" spc="-15" dirty="0">
                <a:solidFill>
                  <a:srgbClr val="404040"/>
                </a:solidFill>
                <a:latin typeface="Trebuchet MS"/>
                <a:cs typeface="Trebuchet MS"/>
              </a:rPr>
              <a:t> </a:t>
            </a:r>
            <a:r>
              <a:rPr sz="4000" b="1" spc="-5" dirty="0">
                <a:solidFill>
                  <a:srgbClr val="404040"/>
                </a:solidFill>
                <a:latin typeface="Trebuchet MS"/>
                <a:cs typeface="Trebuchet MS"/>
              </a:rPr>
              <a:t>ekonominius</a:t>
            </a:r>
            <a:endParaRPr sz="4000">
              <a:latin typeface="Trebuchet MS"/>
              <a:cs typeface="Trebuchet MS"/>
            </a:endParaRPr>
          </a:p>
          <a:p>
            <a:pPr marL="12700" marR="5080" algn="just">
              <a:lnSpc>
                <a:spcPct val="100000"/>
              </a:lnSpc>
              <a:spcBef>
                <a:spcPts val="5"/>
              </a:spcBef>
            </a:pPr>
            <a:r>
              <a:rPr sz="4000" b="1" spc="-5" dirty="0">
                <a:solidFill>
                  <a:srgbClr val="404040"/>
                </a:solidFill>
                <a:latin typeface="Trebuchet MS"/>
                <a:cs typeface="Trebuchet MS"/>
              </a:rPr>
              <a:t>išteklius, </a:t>
            </a:r>
            <a:r>
              <a:rPr sz="4000" b="1" spc="-10" dirty="0">
                <a:solidFill>
                  <a:srgbClr val="404040"/>
                </a:solidFill>
                <a:latin typeface="Trebuchet MS"/>
                <a:cs typeface="Trebuchet MS"/>
              </a:rPr>
              <a:t>siekiant </a:t>
            </a:r>
            <a:r>
              <a:rPr sz="4000" b="1" spc="-5" dirty="0">
                <a:solidFill>
                  <a:srgbClr val="404040"/>
                </a:solidFill>
                <a:latin typeface="Trebuchet MS"/>
                <a:cs typeface="Trebuchet MS"/>
              </a:rPr>
              <a:t>gauti pelno  ir prisiimant </a:t>
            </a:r>
            <a:r>
              <a:rPr sz="4000" b="1" spc="25" dirty="0">
                <a:solidFill>
                  <a:srgbClr val="404040"/>
                </a:solidFill>
                <a:latin typeface="Trebuchet MS"/>
                <a:cs typeface="Trebuchet MS"/>
              </a:rPr>
              <a:t>visą </a:t>
            </a:r>
            <a:r>
              <a:rPr sz="4000" b="1" spc="-5" dirty="0">
                <a:solidFill>
                  <a:srgbClr val="404040"/>
                </a:solidFill>
                <a:latin typeface="Trebuchet MS"/>
                <a:cs typeface="Trebuchet MS"/>
              </a:rPr>
              <a:t>su šia veikla  susijusią</a:t>
            </a:r>
            <a:r>
              <a:rPr sz="4000" b="1" spc="-10" dirty="0">
                <a:solidFill>
                  <a:srgbClr val="404040"/>
                </a:solidFill>
                <a:latin typeface="Trebuchet MS"/>
                <a:cs typeface="Trebuchet MS"/>
              </a:rPr>
              <a:t> riziką.</a:t>
            </a:r>
            <a:endParaRPr sz="40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0013"/>
            <a:ext cx="4800600" cy="2724150"/>
          </a:xfrm>
          <a:prstGeom prst="rect">
            <a:avLst/>
          </a:prstGeom>
        </p:spPr>
        <p:txBody>
          <a:bodyPr vert="horz" wrap="square" lIns="0" tIns="13335" rIns="0" bIns="0" rtlCol="0">
            <a:spAutoFit/>
          </a:bodyPr>
          <a:lstStyle/>
          <a:p>
            <a:pPr marL="12700">
              <a:lnSpc>
                <a:spcPct val="100000"/>
              </a:lnSpc>
              <a:spcBef>
                <a:spcPts val="105"/>
              </a:spcBef>
            </a:pPr>
            <a:r>
              <a:rPr sz="5900" dirty="0"/>
              <a:t>Atspėkite.</a:t>
            </a:r>
            <a:endParaRPr sz="5900"/>
          </a:p>
          <a:p>
            <a:pPr marL="12700" marR="5080">
              <a:lnSpc>
                <a:spcPct val="100000"/>
              </a:lnSpc>
            </a:pPr>
            <a:r>
              <a:rPr sz="5900" dirty="0"/>
              <a:t>Ką šie</a:t>
            </a:r>
            <a:r>
              <a:rPr sz="5900" spc="-110" dirty="0"/>
              <a:t> </a:t>
            </a:r>
            <a:r>
              <a:rPr sz="5900" spc="-25" dirty="0"/>
              <a:t>užrašai  </a:t>
            </a:r>
            <a:r>
              <a:rPr sz="5900" spc="-5" dirty="0"/>
              <a:t>reiškia?</a:t>
            </a:r>
            <a:endParaRPr sz="5900"/>
          </a:p>
        </p:txBody>
      </p:sp>
      <p:sp>
        <p:nvSpPr>
          <p:cNvPr id="3" name="object 3"/>
          <p:cNvSpPr txBox="1"/>
          <p:nvPr/>
        </p:nvSpPr>
        <p:spPr>
          <a:xfrm>
            <a:off x="881888" y="3506165"/>
            <a:ext cx="1273175" cy="2262505"/>
          </a:xfrm>
          <a:prstGeom prst="rect">
            <a:avLst/>
          </a:prstGeom>
        </p:spPr>
        <p:txBody>
          <a:bodyPr vert="horz" wrap="square" lIns="0" tIns="13335" rIns="0" bIns="0" rtlCol="0">
            <a:spAutoFit/>
          </a:bodyPr>
          <a:lstStyle/>
          <a:p>
            <a:pPr marL="47625">
              <a:lnSpc>
                <a:spcPct val="100000"/>
              </a:lnSpc>
              <a:spcBef>
                <a:spcPts val="105"/>
              </a:spcBef>
            </a:pPr>
            <a:r>
              <a:rPr sz="5000" b="1" dirty="0">
                <a:solidFill>
                  <a:srgbClr val="404040"/>
                </a:solidFill>
                <a:latin typeface="Trebuchet MS"/>
                <a:cs typeface="Trebuchet MS"/>
              </a:rPr>
              <a:t>UAB</a:t>
            </a:r>
            <a:endParaRPr sz="5000">
              <a:latin typeface="Trebuchet MS"/>
              <a:cs typeface="Trebuchet MS"/>
            </a:endParaRPr>
          </a:p>
          <a:p>
            <a:pPr>
              <a:lnSpc>
                <a:spcPct val="100000"/>
              </a:lnSpc>
              <a:spcBef>
                <a:spcPts val="30"/>
              </a:spcBef>
            </a:pPr>
            <a:endParaRPr sz="4850">
              <a:latin typeface="Times New Roman"/>
              <a:cs typeface="Times New Roman"/>
            </a:endParaRPr>
          </a:p>
          <a:p>
            <a:pPr marL="12700">
              <a:lnSpc>
                <a:spcPct val="100000"/>
              </a:lnSpc>
            </a:pPr>
            <a:r>
              <a:rPr sz="5000" b="1" spc="-5" dirty="0">
                <a:solidFill>
                  <a:srgbClr val="404040"/>
                </a:solidFill>
                <a:latin typeface="Trebuchet MS"/>
                <a:cs typeface="Trebuchet MS"/>
              </a:rPr>
              <a:t>AB</a:t>
            </a:r>
            <a:endParaRPr sz="50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12700" marR="5080">
              <a:lnSpc>
                <a:spcPct val="100000"/>
              </a:lnSpc>
              <a:spcBef>
                <a:spcPts val="100"/>
              </a:spcBef>
            </a:pPr>
            <a:r>
              <a:rPr dirty="0"/>
              <a:t>Uždaroji akcinė  bendrovė</a:t>
            </a:r>
            <a:r>
              <a:rPr spc="-80" dirty="0"/>
              <a:t> </a:t>
            </a:r>
            <a:r>
              <a:rPr spc="-5" dirty="0"/>
              <a:t>(UAB)</a:t>
            </a:r>
          </a:p>
        </p:txBody>
      </p:sp>
      <p:sp>
        <p:nvSpPr>
          <p:cNvPr id="3" name="object 3"/>
          <p:cNvSpPr txBox="1"/>
          <p:nvPr/>
        </p:nvSpPr>
        <p:spPr>
          <a:xfrm>
            <a:off x="724916" y="2728975"/>
            <a:ext cx="6016625" cy="1854200"/>
          </a:xfrm>
          <a:prstGeom prst="rect">
            <a:avLst/>
          </a:prstGeom>
        </p:spPr>
        <p:txBody>
          <a:bodyPr vert="horz" wrap="square" lIns="0" tIns="12065" rIns="0" bIns="0" rtlCol="0">
            <a:spAutoFit/>
          </a:bodyPr>
          <a:lstStyle/>
          <a:p>
            <a:pPr marL="12700" marR="5080" indent="152400">
              <a:lnSpc>
                <a:spcPct val="100000"/>
              </a:lnSpc>
              <a:spcBef>
                <a:spcPts val="95"/>
              </a:spcBef>
              <a:tabLst>
                <a:tab pos="908685" algn="l"/>
              </a:tabLst>
            </a:pPr>
            <a:r>
              <a:rPr sz="4000" b="1" spc="-5" dirty="0">
                <a:solidFill>
                  <a:srgbClr val="404040"/>
                </a:solidFill>
                <a:latin typeface="Trebuchet MS"/>
                <a:cs typeface="Trebuchet MS"/>
              </a:rPr>
              <a:t>– </a:t>
            </a:r>
            <a:r>
              <a:rPr sz="4000" b="1" spc="-10" dirty="0">
                <a:solidFill>
                  <a:srgbClr val="404040"/>
                </a:solidFill>
                <a:latin typeface="Trebuchet MS"/>
                <a:cs typeface="Trebuchet MS"/>
              </a:rPr>
              <a:t>įmonė, </a:t>
            </a:r>
            <a:r>
              <a:rPr sz="4000" b="1" spc="-5" dirty="0">
                <a:solidFill>
                  <a:srgbClr val="404040"/>
                </a:solidFill>
                <a:latin typeface="Trebuchet MS"/>
                <a:cs typeface="Trebuchet MS"/>
              </a:rPr>
              <a:t>kurios </a:t>
            </a:r>
            <a:r>
              <a:rPr sz="4000" b="1" spc="-20" dirty="0">
                <a:solidFill>
                  <a:srgbClr val="404040"/>
                </a:solidFill>
                <a:latin typeface="Trebuchet MS"/>
                <a:cs typeface="Trebuchet MS"/>
              </a:rPr>
              <a:t>kapitalas  </a:t>
            </a:r>
            <a:r>
              <a:rPr sz="4000" b="1" spc="-45" dirty="0">
                <a:solidFill>
                  <a:srgbClr val="404040"/>
                </a:solidFill>
                <a:latin typeface="Trebuchet MS"/>
                <a:cs typeface="Trebuchet MS"/>
              </a:rPr>
              <a:t>yra	</a:t>
            </a:r>
            <a:r>
              <a:rPr sz="4000" b="1" spc="-10" dirty="0">
                <a:solidFill>
                  <a:srgbClr val="404040"/>
                </a:solidFill>
                <a:latin typeface="Trebuchet MS"/>
                <a:cs typeface="Trebuchet MS"/>
              </a:rPr>
              <a:t>suskirstytas </a:t>
            </a:r>
            <a:r>
              <a:rPr sz="4000" b="1" spc="-5" dirty="0">
                <a:solidFill>
                  <a:srgbClr val="404040"/>
                </a:solidFill>
                <a:latin typeface="Trebuchet MS"/>
                <a:cs typeface="Trebuchet MS"/>
              </a:rPr>
              <a:t>į dalis,  </a:t>
            </a:r>
            <a:r>
              <a:rPr sz="4000" b="1" spc="-10" dirty="0">
                <a:solidFill>
                  <a:srgbClr val="404040"/>
                </a:solidFill>
                <a:latin typeface="Trebuchet MS"/>
                <a:cs typeface="Trebuchet MS"/>
              </a:rPr>
              <a:t>vadinamas</a:t>
            </a:r>
            <a:r>
              <a:rPr sz="4000" b="1" spc="-5" dirty="0">
                <a:solidFill>
                  <a:srgbClr val="404040"/>
                </a:solidFill>
                <a:latin typeface="Trebuchet MS"/>
                <a:cs typeface="Trebuchet MS"/>
              </a:rPr>
              <a:t> </a:t>
            </a:r>
            <a:r>
              <a:rPr sz="4000" b="1" spc="-10" dirty="0">
                <a:solidFill>
                  <a:srgbClr val="404040"/>
                </a:solidFill>
                <a:latin typeface="Trebuchet MS"/>
                <a:cs typeface="Trebuchet MS"/>
              </a:rPr>
              <a:t>akcijomis.</a:t>
            </a:r>
            <a:endParaRPr sz="400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340" y="623061"/>
            <a:ext cx="5433060" cy="1671955"/>
          </a:xfrm>
          <a:prstGeom prst="rect">
            <a:avLst/>
          </a:prstGeom>
        </p:spPr>
        <p:txBody>
          <a:bodyPr vert="horz" wrap="square" lIns="0" tIns="12700" rIns="0" bIns="0" rtlCol="0">
            <a:spAutoFit/>
          </a:bodyPr>
          <a:lstStyle/>
          <a:p>
            <a:pPr marL="12700">
              <a:lnSpc>
                <a:spcPct val="100000"/>
              </a:lnSpc>
              <a:spcBef>
                <a:spcPts val="100"/>
              </a:spcBef>
            </a:pPr>
            <a:r>
              <a:rPr sz="5400" spc="-5" dirty="0"/>
              <a:t>Akcinė</a:t>
            </a:r>
            <a:r>
              <a:rPr sz="5400" spc="-80" dirty="0"/>
              <a:t> </a:t>
            </a:r>
            <a:r>
              <a:rPr sz="5400" dirty="0"/>
              <a:t>bendrovė</a:t>
            </a:r>
            <a:endParaRPr sz="5400"/>
          </a:p>
          <a:p>
            <a:pPr marL="12700">
              <a:lnSpc>
                <a:spcPct val="100000"/>
              </a:lnSpc>
            </a:pPr>
            <a:r>
              <a:rPr sz="5400" spc="-5" dirty="0"/>
              <a:t>(AB)</a:t>
            </a:r>
            <a:endParaRPr sz="5400"/>
          </a:p>
        </p:txBody>
      </p:sp>
      <p:sp>
        <p:nvSpPr>
          <p:cNvPr id="3" name="object 3"/>
          <p:cNvSpPr txBox="1"/>
          <p:nvPr/>
        </p:nvSpPr>
        <p:spPr>
          <a:xfrm>
            <a:off x="724916" y="2872486"/>
            <a:ext cx="5761355" cy="2844800"/>
          </a:xfrm>
          <a:prstGeom prst="rect">
            <a:avLst/>
          </a:prstGeom>
        </p:spPr>
        <p:txBody>
          <a:bodyPr vert="horz" wrap="square" lIns="0" tIns="12065" rIns="0" bIns="0" rtlCol="0">
            <a:spAutoFit/>
          </a:bodyPr>
          <a:lstStyle/>
          <a:p>
            <a:pPr marL="12700" marR="5080">
              <a:lnSpc>
                <a:spcPct val="100000"/>
              </a:lnSpc>
              <a:spcBef>
                <a:spcPts val="95"/>
              </a:spcBef>
              <a:tabLst>
                <a:tab pos="4231640" algn="l"/>
              </a:tabLst>
            </a:pPr>
            <a:r>
              <a:rPr sz="3700" b="1" spc="-5" dirty="0">
                <a:solidFill>
                  <a:srgbClr val="404040"/>
                </a:solidFill>
                <a:latin typeface="Trebuchet MS"/>
                <a:cs typeface="Trebuchet MS"/>
              </a:rPr>
              <a:t>– bendrovė, kuri priklauso  </a:t>
            </a:r>
            <a:r>
              <a:rPr sz="3700" b="1" spc="10" dirty="0">
                <a:solidFill>
                  <a:srgbClr val="404040"/>
                </a:solidFill>
                <a:latin typeface="Trebuchet MS"/>
                <a:cs typeface="Trebuchet MS"/>
              </a:rPr>
              <a:t>vienam </a:t>
            </a:r>
            <a:r>
              <a:rPr sz="3700" b="1" spc="-5" dirty="0">
                <a:solidFill>
                  <a:srgbClr val="404040"/>
                </a:solidFill>
                <a:latin typeface="Trebuchet MS"/>
                <a:cs typeface="Trebuchet MS"/>
              </a:rPr>
              <a:t>ar keliems  juridiniams ar fiziniams  </a:t>
            </a:r>
            <a:r>
              <a:rPr sz="3700" b="1" dirty="0">
                <a:solidFill>
                  <a:srgbClr val="404040"/>
                </a:solidFill>
                <a:latin typeface="Trebuchet MS"/>
                <a:cs typeface="Trebuchet MS"/>
              </a:rPr>
              <a:t>asmenims</a:t>
            </a:r>
            <a:r>
              <a:rPr sz="3700" b="1" spc="-15" dirty="0">
                <a:solidFill>
                  <a:srgbClr val="404040"/>
                </a:solidFill>
                <a:latin typeface="Trebuchet MS"/>
                <a:cs typeface="Trebuchet MS"/>
              </a:rPr>
              <a:t> </a:t>
            </a:r>
            <a:r>
              <a:rPr sz="3700" b="1" spc="-5" dirty="0">
                <a:solidFill>
                  <a:srgbClr val="404040"/>
                </a:solidFill>
                <a:latin typeface="Trebuchet MS"/>
                <a:cs typeface="Trebuchet MS"/>
              </a:rPr>
              <a:t>ir</a:t>
            </a:r>
            <a:r>
              <a:rPr sz="3700" b="1" dirty="0">
                <a:solidFill>
                  <a:srgbClr val="404040"/>
                </a:solidFill>
                <a:latin typeface="Trebuchet MS"/>
                <a:cs typeface="Trebuchet MS"/>
              </a:rPr>
              <a:t> </a:t>
            </a:r>
            <a:r>
              <a:rPr sz="3700" b="1" spc="-5" dirty="0">
                <a:solidFill>
                  <a:srgbClr val="404040"/>
                </a:solidFill>
                <a:latin typeface="Trebuchet MS"/>
                <a:cs typeface="Trebuchet MS"/>
              </a:rPr>
              <a:t>veikia	</a:t>
            </a:r>
            <a:r>
              <a:rPr sz="3700" b="1" spc="-35" dirty="0">
                <a:solidFill>
                  <a:srgbClr val="404040"/>
                </a:solidFill>
                <a:latin typeface="Trebuchet MS"/>
                <a:cs typeface="Trebuchet MS"/>
              </a:rPr>
              <a:t>kaip  </a:t>
            </a:r>
            <a:r>
              <a:rPr sz="3700" b="1" spc="-5" dirty="0">
                <a:solidFill>
                  <a:srgbClr val="404040"/>
                </a:solidFill>
                <a:latin typeface="Trebuchet MS"/>
                <a:cs typeface="Trebuchet MS"/>
              </a:rPr>
              <a:t>juridinis</a:t>
            </a:r>
            <a:r>
              <a:rPr sz="3700" b="1" spc="-10" dirty="0">
                <a:solidFill>
                  <a:srgbClr val="404040"/>
                </a:solidFill>
                <a:latin typeface="Trebuchet MS"/>
                <a:cs typeface="Trebuchet MS"/>
              </a:rPr>
              <a:t> </a:t>
            </a:r>
            <a:r>
              <a:rPr sz="3700" b="1" spc="-5" dirty="0">
                <a:solidFill>
                  <a:srgbClr val="404040"/>
                </a:solidFill>
                <a:latin typeface="Trebuchet MS"/>
                <a:cs typeface="Trebuchet MS"/>
              </a:rPr>
              <a:t>asmuo.</a:t>
            </a:r>
            <a:endParaRPr sz="370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291</Words>
  <Application>Microsoft Office PowerPoint</Application>
  <PresentationFormat>On-screen Show (4:3)</PresentationFormat>
  <Paragraphs>55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Trebuchet MS</vt:lpstr>
      <vt:lpstr>Office Theme</vt:lpstr>
      <vt:lpstr>"English Teaching With Innovative Web Tools"</vt:lpstr>
      <vt:lpstr>Sąvokos ekonomikoje</vt:lpstr>
      <vt:lpstr>Ekonomika</vt:lpstr>
      <vt:lpstr>Verslas</vt:lpstr>
      <vt:lpstr>Verslininkas</vt:lpstr>
      <vt:lpstr>Verslumas</vt:lpstr>
      <vt:lpstr>Atspėkite. Ką šie užrašai  reiškia?</vt:lpstr>
      <vt:lpstr>Uždaroji akcinė  bendrovė (UAB)</vt:lpstr>
      <vt:lpstr>Akcinė bendrovė (AB)</vt:lpstr>
      <vt:lpstr>Atlyginimas</vt:lpstr>
      <vt:lpstr>Pinigai</vt:lpstr>
      <vt:lpstr>Ekonominė krizė</vt:lpstr>
      <vt:lpstr>Bedarbis</vt:lpstr>
      <vt:lpstr>Darbo birža</vt:lpstr>
      <vt:lpstr>Neoficialioji  darbo rinka</vt:lpstr>
      <vt:lpstr>Protų nutekėjimas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Ekonomika. Verslumas Mažeikių rajone, Lietuvoje, Europos sąjungoje  2018-03-12</dc:title>
  <dc:creator>Vytautas</dc:creator>
  <cp:lastModifiedBy>Olga Olga</cp:lastModifiedBy>
  <cp:revision>1</cp:revision>
  <dcterms:created xsi:type="dcterms:W3CDTF">2018-09-01T18:05:19Z</dcterms:created>
  <dcterms:modified xsi:type="dcterms:W3CDTF">2018-09-01T18:11:32Z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2018-07-04T00:00:00Z</vt:filetime>
  </property>
  <property fmtid="{D5CDD505-2E9C-101B-9397-08002B2CF9AE}" pid="3" name="Creator">
    <vt:lpwstr>Microsoft® PowerPoint® 2016</vt:lpwstr>
  </property>
  <property fmtid="{D5CDD505-2E9C-101B-9397-08002B2CF9AE}" pid="4" name="LastSaved">
    <vt:filetime>2018-09-01T00:00:00Z</vt:filetime>
  </property>
</Properties>
</file>